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  <p:sldMasterId id="2147483686" r:id="rId3"/>
    <p:sldMasterId id="2147483698" r:id="rId4"/>
  </p:sldMasterIdLst>
  <p:sldIdLst>
    <p:sldId id="268" r:id="rId5"/>
    <p:sldId id="266" r:id="rId6"/>
    <p:sldId id="264" r:id="rId7"/>
    <p:sldId id="269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1" r:id="rId18"/>
    <p:sldId id="280" r:id="rId19"/>
    <p:sldId id="282" r:id="rId20"/>
    <p:sldId id="283" r:id="rId21"/>
    <p:sldId id="284" r:id="rId22"/>
  </p:sldIdLst>
  <p:sldSz cx="9906000" cy="6858000" type="A4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0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30" autoAdjust="0"/>
  </p:normalViewPr>
  <p:slideViewPr>
    <p:cSldViewPr snapToGrid="0" snapToObjects="1">
      <p:cViewPr varScale="1">
        <p:scale>
          <a:sx n="96" d="100"/>
          <a:sy n="96" d="100"/>
        </p:scale>
        <p:origin x="-102" y="-114"/>
      </p:cViewPr>
      <p:guideLst>
        <p:guide orient="horz" pos="1244"/>
        <p:guide pos="8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3"/>
          <p:cNvCxnSpPr/>
          <p:nvPr userDrawn="1"/>
        </p:nvCxnSpPr>
        <p:spPr>
          <a:xfrm>
            <a:off x="1862138" y="1676400"/>
            <a:ext cx="6545262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16"/>
          <p:cNvSpPr txBox="1"/>
          <p:nvPr userDrawn="1"/>
        </p:nvSpPr>
        <p:spPr>
          <a:xfrm>
            <a:off x="1862138" y="2219325"/>
            <a:ext cx="7273925" cy="584200"/>
          </a:xfrm>
          <a:prstGeom prst="rect">
            <a:avLst/>
          </a:prstGeom>
          <a:noFill/>
        </p:spPr>
        <p:txBody>
          <a:bodyPr lIns="108000"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s-ES_tradnl" sz="1600" dirty="0">
              <a:solidFill>
                <a:srgbClr val="595959"/>
              </a:solidFill>
              <a:latin typeface="Helvetica"/>
              <a:cs typeface="Helvetica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s-ES_tradnl" sz="1600" dirty="0">
              <a:solidFill>
                <a:srgbClr val="595959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4AC5E-5767-42D4-9603-B202DF1A891D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AD664-F5C5-4899-872F-AF582995FC1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47BEE-B488-493D-AD10-F24709016EEF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74F29-7C21-418A-B37F-D216CE01A1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EBC41-B629-49E0-AD70-6C8722E7F396}" type="datetimeFigureOut">
              <a:rPr lang="es-ES_tradnl"/>
              <a:pPr>
                <a:defRPr/>
              </a:pPr>
              <a:t>14/11/2012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3C8C9-9FA5-4701-B53A-FE5E5DF3014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FEF59-0900-48D9-9033-B566020A7B8E}" type="datetimeFigureOut">
              <a:rPr lang="es-ES_tradnl"/>
              <a:pPr>
                <a:defRPr/>
              </a:pPr>
              <a:t>14/11/2012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4FAB4-103C-4F4A-A7FB-9135E88CED8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34390-86F0-4DF6-A1D9-800B63DA0A1C}" type="datetimeFigureOut">
              <a:rPr lang="es-ES_tradnl"/>
              <a:pPr>
                <a:defRPr/>
              </a:pPr>
              <a:t>14/11/2012</a:t>
            </a:fld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8F509-1709-412E-847C-BCA52386047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EC9F7-3D20-4AA6-BA25-B41E6B436D02}" type="datetimeFigureOut">
              <a:rPr lang="es-ES_tradnl"/>
              <a:pPr>
                <a:defRPr/>
              </a:pPr>
              <a:t>14/11/2012</a:t>
            </a:fld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C6F41-D824-4820-B182-A19F2A731EF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0A62B-BBB3-41EA-9BCF-18F10BD7B735}" type="datetimeFigureOut">
              <a:rPr lang="es-ES_tradnl"/>
              <a:pPr>
                <a:defRPr/>
              </a:pPr>
              <a:t>14/11/2012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F0389-0E2A-4DD9-85F3-13C6635AA92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D5212-6FAF-493A-8FD5-F6489AE34CA3}" type="datetimeFigureOut">
              <a:rPr lang="es-ES_tradnl"/>
              <a:pPr>
                <a:defRPr/>
              </a:pPr>
              <a:t>14/11/2012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B19A3-E0B3-4917-928B-CA7201760B5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5F4DC-DD24-49B6-A480-BA31BF81C066}" type="datetimeFigureOut">
              <a:rPr lang="es-ES_tradnl"/>
              <a:pPr>
                <a:defRPr/>
              </a:pPr>
              <a:t>14/11/2012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4DA35-693E-4699-8BF4-9A8129B82D8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20ADD-1957-461C-B8C9-6808BCE62955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B9367-1BBA-40DA-9D30-51E7C12E042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983A7-4389-46A7-AA78-53C42EA8A408}" type="datetimeFigureOut">
              <a:rPr lang="es-ES_tradnl"/>
              <a:pPr>
                <a:defRPr/>
              </a:pPr>
              <a:t>14/11/2012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8D663-7DA8-4168-8342-70D3F1ED118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 txBox="1">
            <a:spLocks/>
          </p:cNvSpPr>
          <p:nvPr userDrawn="1"/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BBE3B6B-47F1-4F01-839F-CCEC09892054}" type="datetimeFigureOut">
              <a:rPr lang="es-ES" smtClean="0"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14/11/2012</a:t>
            </a:fld>
            <a:endParaRPr lang="es-ES">
              <a:latin typeface="+mn-lt"/>
            </a:endParaRPr>
          </a:p>
        </p:txBody>
      </p:sp>
      <p:sp>
        <p:nvSpPr>
          <p:cNvPr id="5" name="5 Marcador de número de diapositiva"/>
          <p:cNvSpPr txBox="1">
            <a:spLocks/>
          </p:cNvSpPr>
          <p:nvPr userDrawn="1"/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0B05DAF-EB36-4FC8-A11F-D70C4BBC549F}" type="slidenum">
              <a:rPr lang="es-ES" smtClean="0"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s-ES">
              <a:latin typeface="+mn-lt"/>
            </a:endParaRPr>
          </a:p>
        </p:txBody>
      </p:sp>
      <p:pic>
        <p:nvPicPr>
          <p:cNvPr id="6" name="Imagen 3" descr="fondoinferior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391150"/>
            <a:ext cx="990600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4" descr="sell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38138" y="5746750"/>
            <a:ext cx="15748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5" descr="slogan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024563"/>
            <a:ext cx="14478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9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2C650-1806-401F-88F4-7A7D30F7E5F9}" type="datetimeFigureOut">
              <a:rPr lang="es-ES_tradnl"/>
              <a:pPr>
                <a:defRPr/>
              </a:pPr>
              <a:t>14/11/2012</a:t>
            </a:fld>
            <a:endParaRPr lang="es-ES_tradnl"/>
          </a:p>
        </p:txBody>
      </p:sp>
      <p:sp>
        <p:nvSpPr>
          <p:cNvPr id="10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9AEC9-D227-4045-9B91-9D07D4B913C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F5D5027-5409-48E5-B6D8-82521DC02AB0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6FCC4D3-F99D-42FD-B09C-A2D69318D08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53F8FC0E-C43D-4949-B11E-3E15AC7DD801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2E179A4-2B80-4882-BBBF-114D6BF0A3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768E9662-1610-4F51-8344-5418192D882B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C07304F-E924-4F1D-BB25-CF9896709C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B9206C6-932F-4705-9AEE-355C376CD5DF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3E66D9A8-05A0-4908-A8ED-2D6E19F6DB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EA207D3-527F-4429-983D-9A6613D1129A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F3104A6-1AF7-4CA4-981D-496A5FAB09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DFD18E3-FB13-425F-8EDE-7CF49A26DBAF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DDF3720-E895-437F-8BDA-2D7C7F31CB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9DCBB77-9F5A-4228-A68B-38131A59BFEB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BD66953-C49D-4D41-94CC-00500226B7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F39E962-1DBB-4204-8401-B607B80CDFDD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D3185C28-9B0D-4B40-B82A-64AA2F952CF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1BB56-DEEA-4918-A3EF-7278956189A3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FFF7B-EAC5-464C-B8F7-389306FDC6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395802B-F34D-493E-AB24-6C9BA946344F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D32D600-0944-461C-969E-D29E906EB0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332973F1-9EC9-4FD1-ACAA-2198F5E86DAF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50FC9E38-2C7E-4A2A-A4E0-9E37BE30C92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0424E20-AF58-4ACE-965A-541E78D0CD47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CDBBF9C-F648-4683-B9C0-8482388CB4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 descr="fondoinferior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391150"/>
            <a:ext cx="990600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n 4" descr="sell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38138" y="5746750"/>
            <a:ext cx="15748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n 5" descr="slogan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024563"/>
            <a:ext cx="14478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B800A-A000-460A-A1F9-40FE88D5C8D1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621D5-900A-4CAE-ACF5-87530FBD2D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4260-0309-4DCD-B0BB-DE03ABFFFCFD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91EBF-FA47-4202-8B82-A5F4D9B2A8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1C07B-FD2D-4277-A25F-FA14AA1423ED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83015-8341-422A-BB0B-34C44F31AD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5C87C-0E27-4D13-A6B0-E4A4D2C46F1A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5765B-A52C-4B83-8B18-8CEDBBF1E2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5E02A-C783-4D51-879A-C748D982CC70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614C6-EB63-4027-BA05-653BB251FA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7E343-E85F-4E9E-B591-D343707A317E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9CC0F-B6F8-4379-A573-3CCB96AF2B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1FCE6-848C-4F9B-9157-F14AB0781FE5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B85D8-5091-4C56-8750-856EB6DC66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B966E-5939-4C92-8D99-14AB362CC699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4343C-77AD-4B83-AC3B-1F7623E50D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EE95E-04F2-471B-8DCE-7593E6EBE311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025F2-E87C-48C5-A041-8DEB5D0C30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8C975-AF88-4295-9C29-B87E8CBE2486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6275-6DCE-4E15-BEB3-1198026387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74A6A-56A1-4DB3-9610-F15DC754BF69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F8B04-9085-4E85-ADBC-00A7984542E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0B447-93D9-4E77-9674-1C13A117148E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CB6FA-AD11-4B48-90C2-FF381660FB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48B2-7721-4192-9DE5-E7B0A4B089EE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5C09F-A338-4350-A2FB-628CEC5981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B2B9C-573E-4CC3-9346-7809A4026309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15B0E-1098-47FF-BF63-AFC9807210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D197C-2235-448F-A308-A28BA2EA7BD4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6F538-9FC2-4F34-BC53-628B982B19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0622F-091F-448B-8BAA-8F287075EEA2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52608-E8F8-4E04-AF16-D6FE85C5D2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F7C08A-394E-4832-835B-5D76A94828EF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EDB0C3-464D-41AE-B30A-914B0D1483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1031" name="Imagen 3" descr="fondoinferior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5391150"/>
            <a:ext cx="990600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Imagen 4" descr="sello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38138" y="5746750"/>
            <a:ext cx="15748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Imagen 5" descr="slogan.png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229600" y="6024563"/>
            <a:ext cx="14478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23" r:id="rId2"/>
    <p:sldLayoutId id="2147483722" r:id="rId3"/>
    <p:sldLayoutId id="2147483721" r:id="rId4"/>
    <p:sldLayoutId id="2147483720" r:id="rId5"/>
    <p:sldLayoutId id="2147483719" r:id="rId6"/>
    <p:sldLayoutId id="2147483718" r:id="rId7"/>
    <p:sldLayoutId id="2147483717" r:id="rId8"/>
    <p:sldLayoutId id="2147483716" r:id="rId9"/>
    <p:sldLayoutId id="2147483715" r:id="rId10"/>
    <p:sldLayoutId id="214748371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Marcador de título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13315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DCEEF1-A592-43D1-B6FF-19F86EEAACF5}" type="datetimeFigureOut">
              <a:rPr lang="es-ES_tradnl"/>
              <a:pPr>
                <a:defRPr/>
              </a:pPr>
              <a:t>14/11/2012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06B71D-6413-4DB9-A176-25694323E04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13319" name="Imagen 17" descr="Cap.png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3225800" y="1074738"/>
            <a:ext cx="66802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arcador de fecha 3"/>
          <p:cNvSpPr txBox="1">
            <a:spLocks/>
          </p:cNvSpPr>
          <p:nvPr userDrawn="1"/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F9FC02B-18B6-B04B-A573-3FC09AA07C3B}" type="datetimeFigureOut">
              <a:rPr lang="es-ES_tradnl"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14/11/2012</a:t>
            </a:fld>
            <a:endParaRPr lang="es-ES_tradnl">
              <a:latin typeface="+mn-lt"/>
            </a:endParaRPr>
          </a:p>
        </p:txBody>
      </p:sp>
      <p:sp>
        <p:nvSpPr>
          <p:cNvPr id="9" name="Marcador de número de diapositiva 5"/>
          <p:cNvSpPr txBox="1">
            <a:spLocks/>
          </p:cNvSpPr>
          <p:nvPr userDrawn="1"/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382D9BC-9057-4C6D-BCD7-9A70D89E597D}" type="slidenum">
              <a:rPr lang="es-ES_tradnl"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s-ES_tradnl">
              <a:latin typeface="+mn-lt"/>
            </a:endParaRPr>
          </a:p>
        </p:txBody>
      </p:sp>
      <p:sp>
        <p:nvSpPr>
          <p:cNvPr id="10" name="3 Marcador de fecha"/>
          <p:cNvSpPr txBox="1">
            <a:spLocks/>
          </p:cNvSpPr>
          <p:nvPr userDrawn="1"/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BBE3B6B-47F1-4F01-839F-CCEC09892054}" type="datetimeFigureOut">
              <a:rPr lang="es-ES" smtClean="0"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14/11/2012</a:t>
            </a:fld>
            <a:endParaRPr lang="es-ES">
              <a:latin typeface="+mn-lt"/>
            </a:endParaRPr>
          </a:p>
        </p:txBody>
      </p:sp>
      <p:sp>
        <p:nvSpPr>
          <p:cNvPr id="11" name="5 Marcador de número de diapositiva"/>
          <p:cNvSpPr txBox="1">
            <a:spLocks/>
          </p:cNvSpPr>
          <p:nvPr userDrawn="1"/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67CC793-8282-44CF-8808-E9FF49ECC52D}" type="slidenum">
              <a:rPr lang="es-ES" smtClean="0"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s-ES">
              <a:latin typeface="+mn-lt"/>
            </a:endParaRPr>
          </a:p>
        </p:txBody>
      </p:sp>
      <p:pic>
        <p:nvPicPr>
          <p:cNvPr id="13324" name="Imagen 3" descr="fondoinferior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5391150"/>
            <a:ext cx="990600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Imagen 4" descr="sello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38138" y="5746750"/>
            <a:ext cx="15748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Imagen 5" descr="slogan.png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229600" y="6024563"/>
            <a:ext cx="14478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1" r:id="rId2"/>
    <p:sldLayoutId id="2147483730" r:id="rId3"/>
    <p:sldLayoutId id="2147483729" r:id="rId4"/>
    <p:sldLayoutId id="2147483728" r:id="rId5"/>
    <p:sldLayoutId id="2147483727" r:id="rId6"/>
    <p:sldLayoutId id="2147483726" r:id="rId7"/>
    <p:sldLayoutId id="2147483725" r:id="rId8"/>
    <p:sldLayoutId id="2147483724" r:id="rId9"/>
    <p:sldLayoutId id="2147483744" r:id="rId10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título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2457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1F14871-3E8B-4725-A980-9006BB3CD8BD}" type="datetimeFigureOut">
              <a:rPr lang="es-ES"/>
              <a:pPr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4ACC0CA-CE36-489D-9281-C4A6B6FB1A7F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título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3686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877EB4-0749-4340-995B-157A7E522660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056BDF-794F-46CC-97AF-3043A521C6C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36871" name="Imagen 14" descr="fondo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1" r:id="rId2"/>
    <p:sldLayoutId id="2147483740" r:id="rId3"/>
    <p:sldLayoutId id="2147483739" r:id="rId4"/>
    <p:sldLayoutId id="2147483738" r:id="rId5"/>
    <p:sldLayoutId id="2147483737" r:id="rId6"/>
    <p:sldLayoutId id="2147483736" r:id="rId7"/>
    <p:sldLayoutId id="2147483735" r:id="rId8"/>
    <p:sldLayoutId id="2147483734" r:id="rId9"/>
    <p:sldLayoutId id="2147483733" r:id="rId10"/>
    <p:sldLayoutId id="214748373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Imagen 14" descr="beb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4" name="Imagen 4" descr="franja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82750"/>
            <a:ext cx="9906000" cy="307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5" name="Imagen 5" descr="sell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882900"/>
            <a:ext cx="20574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Imagen 6" descr="sloga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892675"/>
            <a:ext cx="20383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CuadroTexto 7"/>
          <p:cNvSpPr txBox="1">
            <a:spLocks noChangeArrowheads="1"/>
          </p:cNvSpPr>
          <p:nvPr/>
        </p:nvSpPr>
        <p:spPr bwMode="auto">
          <a:xfrm>
            <a:off x="3052763" y="3006725"/>
            <a:ext cx="685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Crece: Infancia y Juventud en dificultad</a:t>
            </a:r>
            <a:endParaRPr lang="es-ES_tradnl" sz="14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49158" name="CuadroTexto 8"/>
          <p:cNvSpPr txBox="1">
            <a:spLocks noChangeArrowheads="1"/>
          </p:cNvSpPr>
          <p:nvPr/>
        </p:nvSpPr>
        <p:spPr bwMode="auto">
          <a:xfrm>
            <a:off x="3052763" y="3198813"/>
            <a:ext cx="6121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Proyecto Promoción Éxito de niños/as en dificultad social.</a:t>
            </a:r>
            <a:endParaRPr lang="es-ES_tradnl" sz="20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CuadroTexto 10"/>
          <p:cNvSpPr txBox="1">
            <a:spLocks noChangeArrowheads="1"/>
          </p:cNvSpPr>
          <p:nvPr/>
        </p:nvSpPr>
        <p:spPr bwMode="auto">
          <a:xfrm>
            <a:off x="1760538" y="846138"/>
            <a:ext cx="4851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600">
                <a:solidFill>
                  <a:srgbClr val="D50200"/>
                </a:solidFill>
                <a:cs typeface="Arial" charset="0"/>
              </a:rPr>
              <a:t>Objetivos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744663" y="1058863"/>
            <a:ext cx="71453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Objetivo General</a:t>
            </a:r>
            <a:endParaRPr lang="es-ES_tradnl" sz="20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14" name="Conector recto 13"/>
          <p:cNvCxnSpPr/>
          <p:nvPr/>
        </p:nvCxnSpPr>
        <p:spPr>
          <a:xfrm>
            <a:off x="1862138" y="1676400"/>
            <a:ext cx="6545262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72" name="CuadroTexto 16"/>
          <p:cNvSpPr txBox="1">
            <a:spLocks noChangeArrowheads="1"/>
          </p:cNvSpPr>
          <p:nvPr/>
        </p:nvSpPr>
        <p:spPr bwMode="auto">
          <a:xfrm>
            <a:off x="1770063" y="2219325"/>
            <a:ext cx="74930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>
            <a:spAutoFit/>
          </a:bodyPr>
          <a:lstStyle/>
          <a:p>
            <a:pPr marL="179388" indent="-179388"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Contribuir al incremento del éxito escolar de niños y niñas en dificultad social, incidiendo</a:t>
            </a:r>
          </a:p>
          <a:p>
            <a:pPr marL="179388" indent="-179388"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en los factores de índole personal y social que lo favorecen.</a:t>
            </a:r>
          </a:p>
        </p:txBody>
      </p:sp>
      <p:sp>
        <p:nvSpPr>
          <p:cNvPr id="58373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Crece: Infancia y Juventud en dificultad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8374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Proyecto Promoción Éxito de niños/as en dificultad social.</a:t>
            </a:r>
            <a:endParaRPr lang="es-ES_tradnl" sz="14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CuadroTexto 10"/>
          <p:cNvSpPr txBox="1">
            <a:spLocks noChangeArrowheads="1"/>
          </p:cNvSpPr>
          <p:nvPr/>
        </p:nvSpPr>
        <p:spPr bwMode="auto">
          <a:xfrm>
            <a:off x="1760538" y="846138"/>
            <a:ext cx="4851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600">
                <a:solidFill>
                  <a:srgbClr val="D50200"/>
                </a:solidFill>
                <a:cs typeface="Arial" charset="0"/>
              </a:rPr>
              <a:t>Objetivos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744663" y="1058863"/>
            <a:ext cx="71453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Objetivos Específicos</a:t>
            </a:r>
            <a:endParaRPr lang="es-ES_tradnl" sz="20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14" name="Conector recto 13"/>
          <p:cNvCxnSpPr/>
          <p:nvPr/>
        </p:nvCxnSpPr>
        <p:spPr>
          <a:xfrm>
            <a:off x="1862138" y="1676400"/>
            <a:ext cx="6545262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396" name="CuadroTexto 16"/>
          <p:cNvSpPr txBox="1">
            <a:spLocks noChangeArrowheads="1"/>
          </p:cNvSpPr>
          <p:nvPr/>
        </p:nvSpPr>
        <p:spPr bwMode="auto">
          <a:xfrm>
            <a:off x="1770063" y="2219325"/>
            <a:ext cx="7493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>
            <a:spAutoFit/>
          </a:bodyPr>
          <a:lstStyle/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Formar al equipo de voluntariado que participará en el proyecto.</a:t>
            </a: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Contribuir a reducir el absentismos escolar.</a:t>
            </a: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Mejorar las competencias escolares básicas (lengua vehicular, pensamiento lógico, matemáticas, habilidades sociales, etc).</a:t>
            </a: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Proporcionar material escolar a los niños, niñas y adolescentes.</a:t>
            </a: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Proporcionar meriendas a los niños, niñas y adolescentes que participan en la asistencia educativa.</a:t>
            </a:r>
          </a:p>
        </p:txBody>
      </p:sp>
      <p:sp>
        <p:nvSpPr>
          <p:cNvPr id="59397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Crece: Infancia y Juventud en dificultad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9398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Proyecto Promoción Éxito de niños/as en dificultad social.</a:t>
            </a:r>
            <a:endParaRPr lang="es-ES_tradnl" sz="14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CuadroTexto 10"/>
          <p:cNvSpPr txBox="1">
            <a:spLocks noChangeArrowheads="1"/>
          </p:cNvSpPr>
          <p:nvPr/>
        </p:nvSpPr>
        <p:spPr bwMode="auto">
          <a:xfrm>
            <a:off x="3846513" y="3017838"/>
            <a:ext cx="6059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4. Destinatarios/as</a:t>
            </a:r>
          </a:p>
        </p:txBody>
      </p:sp>
      <p:sp>
        <p:nvSpPr>
          <p:cNvPr id="60418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Crece: Infancia y Juventud en dificultad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60419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Proyecto Promoción Éxito de niños/as en dificultad social.</a:t>
            </a:r>
            <a:endParaRPr lang="es-ES_tradnl" sz="14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CuadroTexto 10"/>
          <p:cNvSpPr txBox="1">
            <a:spLocks noChangeArrowheads="1"/>
          </p:cNvSpPr>
          <p:nvPr/>
        </p:nvSpPr>
        <p:spPr bwMode="auto">
          <a:xfrm>
            <a:off x="1760538" y="846138"/>
            <a:ext cx="4851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600">
                <a:solidFill>
                  <a:srgbClr val="D50200"/>
                </a:solidFill>
                <a:cs typeface="Arial" charset="0"/>
              </a:rPr>
              <a:t>Destinatarios/as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1862138" y="1676400"/>
            <a:ext cx="6545262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3" name="CuadroTexto 16"/>
          <p:cNvSpPr txBox="1">
            <a:spLocks noChangeArrowheads="1"/>
          </p:cNvSpPr>
          <p:nvPr/>
        </p:nvSpPr>
        <p:spPr bwMode="auto">
          <a:xfrm>
            <a:off x="1770063" y="2219325"/>
            <a:ext cx="7493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>
            <a:spAutoFit/>
          </a:bodyPr>
          <a:lstStyle/>
          <a:p>
            <a:pPr marL="179388" indent="-179388"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La población destinataria del proyecto son niños, niñas y adolescentes de 6 a 16 años que</a:t>
            </a:r>
          </a:p>
          <a:p>
            <a:pPr marL="179388" indent="-179388"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presentan dificultadas en su proceso de enseñanza-aprendizaje y en la adhesión a procesos</a:t>
            </a:r>
          </a:p>
          <a:p>
            <a:pPr marL="179388" indent="-179388"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formativos.</a:t>
            </a:r>
          </a:p>
          <a:p>
            <a:pPr marL="179388" indent="-179388">
              <a:spcAft>
                <a:spcPts val="100"/>
              </a:spcAft>
            </a:pPr>
            <a:endParaRPr lang="es-ES" sz="1400">
              <a:solidFill>
                <a:srgbClr val="595959"/>
              </a:solidFill>
              <a:latin typeface="Helvetica" pitchFamily="34" charset="0"/>
              <a:cs typeface="Helvetica" pitchFamily="34" charset="0"/>
            </a:endParaRPr>
          </a:p>
          <a:p>
            <a:pPr marL="179388" indent="-179388"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Los criterios para que los usuarios y usuarias participen en el proyecto son:</a:t>
            </a:r>
          </a:p>
          <a:p>
            <a:pPr marL="179388" indent="-179388">
              <a:spcAft>
                <a:spcPts val="100"/>
              </a:spcAft>
            </a:pPr>
            <a:endParaRPr lang="es-ES" sz="1400">
              <a:solidFill>
                <a:srgbClr val="595959"/>
              </a:solidFill>
              <a:latin typeface="Helvetica" pitchFamily="34" charset="0"/>
              <a:cs typeface="Helvetica" pitchFamily="34" charset="0"/>
            </a:endParaRP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Pertenecer a familias en situación de riesgo social (con ingresos por debajo del umbral de la pobreza relativa).</a:t>
            </a: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Ser derivado por: Servicios Sociales, Centros Educativos, Proyecto de CRE, etc.</a:t>
            </a:r>
          </a:p>
          <a:p>
            <a:pPr marL="179388" indent="-179388">
              <a:spcAft>
                <a:spcPts val="100"/>
              </a:spcAft>
            </a:pPr>
            <a:endParaRPr lang="es-ES" sz="1400">
              <a:solidFill>
                <a:srgbClr val="595959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1444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Crece: Infancia y Juventud en dificultad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61445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Proyecto Promoción Éxito de niños/as en dificultad social.</a:t>
            </a:r>
            <a:endParaRPr lang="es-ES_tradnl" sz="14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CuadroTexto 10"/>
          <p:cNvSpPr txBox="1">
            <a:spLocks noChangeArrowheads="1"/>
          </p:cNvSpPr>
          <p:nvPr/>
        </p:nvSpPr>
        <p:spPr bwMode="auto">
          <a:xfrm>
            <a:off x="3846513" y="3017838"/>
            <a:ext cx="6059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5. Acciones</a:t>
            </a:r>
          </a:p>
        </p:txBody>
      </p:sp>
      <p:sp>
        <p:nvSpPr>
          <p:cNvPr id="62466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Crece: Infancia y Juventud en dificultad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62467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Proyecto Promoción Éxito de niños/as en dificultad social.</a:t>
            </a:r>
            <a:endParaRPr lang="es-ES_tradnl" sz="14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CuadroTexto 10"/>
          <p:cNvSpPr txBox="1">
            <a:spLocks noChangeArrowheads="1"/>
          </p:cNvSpPr>
          <p:nvPr/>
        </p:nvSpPr>
        <p:spPr bwMode="auto">
          <a:xfrm>
            <a:off x="1760538" y="846138"/>
            <a:ext cx="4851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600">
                <a:solidFill>
                  <a:srgbClr val="D50200"/>
                </a:solidFill>
                <a:cs typeface="Arial" charset="0"/>
              </a:rPr>
              <a:t>Acciones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1862138" y="1676400"/>
            <a:ext cx="6545262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770063" y="2219325"/>
            <a:ext cx="7493000" cy="750888"/>
          </a:xfrm>
          <a:prstGeom prst="rect">
            <a:avLst/>
          </a:prstGeom>
          <a:noFill/>
        </p:spPr>
        <p:txBody>
          <a:bodyPr lIns="108000">
            <a:spAutoFit/>
          </a:bodyPr>
          <a:lstStyle/>
          <a:p>
            <a:pPr marL="179388" indent="-179388" fontAlgn="auto">
              <a:spcBef>
                <a:spcPts val="0"/>
              </a:spcBef>
              <a:spcAft>
                <a:spcPts val="100"/>
              </a:spcAft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Se impartirán cursos para capacitar al personal voluntario que participe en el desarrollo del</a:t>
            </a:r>
          </a:p>
          <a:p>
            <a:pPr fontAlgn="auto">
              <a:spcBef>
                <a:spcPts val="0"/>
              </a:spcBef>
              <a:spcAft>
                <a:spcPts val="100"/>
              </a:spcAft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proyecto, formándoles en conceptos básicos y procesos psicológicos básicos en la instrucción, el aprendizaje, herramientas para el trabajo con grupo de menores, etc.</a:t>
            </a:r>
          </a:p>
        </p:txBody>
      </p:sp>
      <p:sp>
        <p:nvSpPr>
          <p:cNvPr id="63492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Crece: Infancia y Juventud en dificultad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63493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Proyecto Promoción Éxito de niños/as en dificultad social.</a:t>
            </a:r>
            <a:endParaRPr lang="es-ES_tradnl" sz="14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7" name="CuadroTexto 11"/>
          <p:cNvSpPr txBox="1"/>
          <p:nvPr/>
        </p:nvSpPr>
        <p:spPr>
          <a:xfrm>
            <a:off x="1744663" y="1058863"/>
            <a:ext cx="71453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Curso de formación para el Voluntariado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CuadroTexto 10"/>
          <p:cNvSpPr txBox="1">
            <a:spLocks noChangeArrowheads="1"/>
          </p:cNvSpPr>
          <p:nvPr/>
        </p:nvSpPr>
        <p:spPr bwMode="auto">
          <a:xfrm>
            <a:off x="1760538" y="846138"/>
            <a:ext cx="4851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600">
                <a:solidFill>
                  <a:srgbClr val="D50200"/>
                </a:solidFill>
                <a:cs typeface="Arial" charset="0"/>
              </a:rPr>
              <a:t>Acciones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1862138" y="1676400"/>
            <a:ext cx="6545262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770063" y="2219325"/>
            <a:ext cx="7493000" cy="3235325"/>
          </a:xfrm>
          <a:prstGeom prst="rect">
            <a:avLst/>
          </a:prstGeom>
          <a:noFill/>
        </p:spPr>
        <p:txBody>
          <a:bodyPr lIns="108000">
            <a:spAutoFit/>
          </a:bodyPr>
          <a:lstStyle/>
          <a:p>
            <a:pPr marL="179388" indent="-179388" fontAlgn="auto">
              <a:spcBef>
                <a:spcPts val="0"/>
              </a:spcBef>
              <a:spcAft>
                <a:spcPts val="100"/>
              </a:spcAft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Esta acción tiene por objetivo mejorar el rendimiento académico de los niños, niñas y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adolescentes. Entre las actividades a realizar destacamos: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defRPr/>
            </a:pPr>
            <a:endParaRPr lang="es-ES" sz="1400" dirty="0">
              <a:solidFill>
                <a:srgbClr val="595959"/>
              </a:solidFill>
              <a:latin typeface="Helvetica"/>
              <a:cs typeface="Helvetica"/>
            </a:endParaRP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 Realización de los deberes escolares.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 Preparación de exámenes.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 Resolución de dudas.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 Ejercicios de refuerzo.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 Hábitos de estudio.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 Seguimiento de la evolución escolar.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defRPr/>
            </a:pPr>
            <a:endParaRPr lang="es-ES" sz="1400" dirty="0">
              <a:solidFill>
                <a:srgbClr val="595959"/>
              </a:solidFill>
              <a:latin typeface="Helvetica"/>
              <a:cs typeface="Helvetica"/>
            </a:endParaRPr>
          </a:p>
          <a:p>
            <a:pPr fontAlgn="auto">
              <a:spcBef>
                <a:spcPts val="0"/>
              </a:spcBef>
              <a:spcAft>
                <a:spcPts val="100"/>
              </a:spcAft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En aquellos casos que se considere necesario se realizarán acompañamientos y movilizaciones a los centros educativos y actividades relacionadas con el desarrollo de competencias para el éxito escolar y se proveerá de información relacionada con cuestiones escolares</a:t>
            </a:r>
          </a:p>
        </p:txBody>
      </p:sp>
      <p:sp>
        <p:nvSpPr>
          <p:cNvPr id="64516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Crece: Infancia y Juventud en dificultad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64517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Proyecto Promoción Éxito de niños/as en dificultad social.</a:t>
            </a:r>
            <a:endParaRPr lang="es-ES_tradnl" sz="14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7" name="CuadroTexto 11"/>
          <p:cNvSpPr txBox="1"/>
          <p:nvPr/>
        </p:nvSpPr>
        <p:spPr>
          <a:xfrm>
            <a:off x="1744663" y="1058863"/>
            <a:ext cx="71453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Asistencia educativa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CuadroTexto 10"/>
          <p:cNvSpPr txBox="1">
            <a:spLocks noChangeArrowheads="1"/>
          </p:cNvSpPr>
          <p:nvPr/>
        </p:nvSpPr>
        <p:spPr bwMode="auto">
          <a:xfrm>
            <a:off x="1760538" y="846138"/>
            <a:ext cx="4851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600">
                <a:solidFill>
                  <a:srgbClr val="D50200"/>
                </a:solidFill>
                <a:cs typeface="Arial" charset="0"/>
              </a:rPr>
              <a:t>Acciones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1862138" y="1676400"/>
            <a:ext cx="6545262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39" name="CuadroTexto 16"/>
          <p:cNvSpPr txBox="1">
            <a:spLocks noChangeArrowheads="1"/>
          </p:cNvSpPr>
          <p:nvPr/>
        </p:nvSpPr>
        <p:spPr bwMode="auto">
          <a:xfrm>
            <a:off x="1770063" y="2219325"/>
            <a:ext cx="74930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>
            <a:spAutoFit/>
          </a:bodyPr>
          <a:lstStyle/>
          <a:p>
            <a:pPr marL="179388" indent="-179388"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Se entregarán lotes de material a todos/as aquellos/as niños y niñas que participen en la</a:t>
            </a:r>
          </a:p>
          <a:p>
            <a:pPr marL="179388" indent="-179388"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asistencia educativa. Contiene el siguiente material:</a:t>
            </a:r>
          </a:p>
          <a:p>
            <a:pPr marL="179388" indent="-179388">
              <a:spcAft>
                <a:spcPts val="100"/>
              </a:spcAft>
            </a:pPr>
            <a:endParaRPr lang="es-ES" sz="1400">
              <a:solidFill>
                <a:srgbClr val="595959"/>
              </a:solidFill>
              <a:latin typeface="Helvetica" pitchFamily="34" charset="0"/>
              <a:cs typeface="Helvetica" pitchFamily="34" charset="0"/>
            </a:endParaRP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 1 Mochila</a:t>
            </a: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 10 Lápices de colores</a:t>
            </a: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 12 Rotuladores</a:t>
            </a: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 6 Lápices de color negro</a:t>
            </a: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 5 Bolígrafos</a:t>
            </a: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 1 Regla</a:t>
            </a: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 1 Sacapuntas</a:t>
            </a: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 1 Goma de borrar</a:t>
            </a: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 1 Bloc de notas</a:t>
            </a: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 1 Bloc de dibujo</a:t>
            </a:r>
          </a:p>
        </p:txBody>
      </p:sp>
      <p:sp>
        <p:nvSpPr>
          <p:cNvPr id="65540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Crece: Infancia y Juventud en dificultad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65541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Proyecto Promoción Éxito de niños/as en dificultad social.</a:t>
            </a:r>
            <a:endParaRPr lang="es-ES_tradnl" sz="14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7" name="CuadroTexto 11"/>
          <p:cNvSpPr txBox="1"/>
          <p:nvPr/>
        </p:nvSpPr>
        <p:spPr>
          <a:xfrm>
            <a:off x="1744663" y="1058863"/>
            <a:ext cx="71453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Entrega de lotes de material escolar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CuadroTexto 10"/>
          <p:cNvSpPr txBox="1">
            <a:spLocks noChangeArrowheads="1"/>
          </p:cNvSpPr>
          <p:nvPr/>
        </p:nvSpPr>
        <p:spPr bwMode="auto">
          <a:xfrm>
            <a:off x="1760538" y="846138"/>
            <a:ext cx="4851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600">
                <a:solidFill>
                  <a:srgbClr val="D50200"/>
                </a:solidFill>
                <a:cs typeface="Arial" charset="0"/>
              </a:rPr>
              <a:t>Acciones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1862138" y="1676400"/>
            <a:ext cx="6545262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563" name="CuadroTexto 16"/>
          <p:cNvSpPr txBox="1">
            <a:spLocks noChangeArrowheads="1"/>
          </p:cNvSpPr>
          <p:nvPr/>
        </p:nvSpPr>
        <p:spPr bwMode="auto">
          <a:xfrm>
            <a:off x="1770063" y="2219325"/>
            <a:ext cx="74930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>
            <a:spAutoFit/>
          </a:bodyPr>
          <a:lstStyle/>
          <a:p>
            <a:pPr marL="179388" indent="-179388"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Se repartirán meriendas a todos/as los niños y niñas que tengan necesidad de recibirla. Es</a:t>
            </a:r>
          </a:p>
          <a:p>
            <a:pPr marL="179388" indent="-179388"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necesario cuidar la alimentación y los hábitos de los menores.</a:t>
            </a:r>
          </a:p>
        </p:txBody>
      </p:sp>
      <p:sp>
        <p:nvSpPr>
          <p:cNvPr id="66564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Crece: Infancia y Juventud en dificultad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66565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Proyecto Promoción Éxito de niños/as en dificultad social.</a:t>
            </a:r>
            <a:endParaRPr lang="es-ES_tradnl" sz="14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7" name="CuadroTexto 11"/>
          <p:cNvSpPr txBox="1"/>
          <p:nvPr/>
        </p:nvSpPr>
        <p:spPr>
          <a:xfrm>
            <a:off x="1744663" y="1058863"/>
            <a:ext cx="71453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Entrega de meriendas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adroTexto 11"/>
          <p:cNvSpPr txBox="1"/>
          <p:nvPr/>
        </p:nvSpPr>
        <p:spPr>
          <a:xfrm>
            <a:off x="1744663" y="1058863"/>
            <a:ext cx="71453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La misión</a:t>
            </a:r>
            <a:endParaRPr lang="es-ES_tradnl" sz="20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16" name="Conector recto 13"/>
          <p:cNvCxnSpPr/>
          <p:nvPr/>
        </p:nvCxnSpPr>
        <p:spPr>
          <a:xfrm>
            <a:off x="1862138" y="1676400"/>
            <a:ext cx="6545262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9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Crece: Infancia y Juventud en dificultad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0180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Proyecto Promoción Éxito de niños/as en dificultad social.</a:t>
            </a:r>
            <a:endParaRPr lang="es-ES_tradnl" sz="14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0181" name="CuadroTexto 16"/>
          <p:cNvSpPr txBox="1">
            <a:spLocks noChangeArrowheads="1"/>
          </p:cNvSpPr>
          <p:nvPr/>
        </p:nvSpPr>
        <p:spPr bwMode="auto">
          <a:xfrm>
            <a:off x="1770063" y="2219325"/>
            <a:ext cx="7493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>
            <a:spAutoFit/>
          </a:bodyPr>
          <a:lstStyle/>
          <a:p>
            <a:pPr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“Estar cada vez más cerca de las personas vulnerables en los ámbitos nacional e internacional a través de acciones de carácter preventivo, asistencial, rehabilitador y de desarrollo, realizadas esencialmente por voluntariado”</a:t>
            </a:r>
          </a:p>
        </p:txBody>
      </p:sp>
      <p:sp>
        <p:nvSpPr>
          <p:cNvPr id="7" name="CuadroTexto 11"/>
          <p:cNvSpPr txBox="1"/>
          <p:nvPr/>
        </p:nvSpPr>
        <p:spPr>
          <a:xfrm>
            <a:off x="1747838" y="3427413"/>
            <a:ext cx="71453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La Visión</a:t>
            </a:r>
            <a:endParaRPr lang="es-ES_tradnl" sz="20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0183" name="CuadroTexto 16"/>
          <p:cNvSpPr txBox="1">
            <a:spLocks noChangeArrowheads="1"/>
          </p:cNvSpPr>
          <p:nvPr/>
        </p:nvSpPr>
        <p:spPr bwMode="auto">
          <a:xfrm>
            <a:off x="1773238" y="4587875"/>
            <a:ext cx="7493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>
            <a:spAutoFit/>
          </a:bodyPr>
          <a:lstStyle/>
          <a:p>
            <a:pPr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“Cruz Roja Española, como organización humanitaria y de acción voluntaria arraigada en la sociedad, dará respuestas integrales desde una perspectiva de desarrollo a las víctimas de desastres y emergencias, a problemas sociales, de salud y medioambientales”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CuadroTexto 10"/>
          <p:cNvSpPr txBox="1">
            <a:spLocks noChangeArrowheads="1"/>
          </p:cNvSpPr>
          <p:nvPr/>
        </p:nvSpPr>
        <p:spPr bwMode="auto">
          <a:xfrm>
            <a:off x="3846513" y="3017838"/>
            <a:ext cx="6059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1. Contexto Institucional</a:t>
            </a:r>
          </a:p>
        </p:txBody>
      </p:sp>
      <p:sp>
        <p:nvSpPr>
          <p:cNvPr id="51202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Crece: Infancia y Juventud en dificultad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1203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Proyecto Promoción Éxito de niños/as en dificultad social.</a:t>
            </a:r>
            <a:endParaRPr lang="es-ES_tradnl" sz="14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uadroTexto 10"/>
          <p:cNvSpPr txBox="1">
            <a:spLocks noChangeArrowheads="1"/>
          </p:cNvSpPr>
          <p:nvPr/>
        </p:nvSpPr>
        <p:spPr bwMode="auto">
          <a:xfrm>
            <a:off x="1760538" y="846138"/>
            <a:ext cx="4851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600">
                <a:solidFill>
                  <a:srgbClr val="D50200"/>
                </a:solidFill>
                <a:cs typeface="Arial" charset="0"/>
              </a:rPr>
              <a:t>Contexto Institucional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744663" y="1058863"/>
            <a:ext cx="71453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Cruz Roja Española</a:t>
            </a:r>
            <a:endParaRPr lang="es-ES_tradnl" sz="20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14" name="Conector recto 13"/>
          <p:cNvCxnSpPr/>
          <p:nvPr/>
        </p:nvCxnSpPr>
        <p:spPr>
          <a:xfrm>
            <a:off x="1862138" y="1676400"/>
            <a:ext cx="6545262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28" name="CuadroTexto 16"/>
          <p:cNvSpPr txBox="1">
            <a:spLocks noChangeArrowheads="1"/>
          </p:cNvSpPr>
          <p:nvPr/>
        </p:nvSpPr>
        <p:spPr bwMode="auto">
          <a:xfrm>
            <a:off x="1770063" y="2219325"/>
            <a:ext cx="7493000" cy="327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>
            <a:spAutoFit/>
          </a:bodyPr>
          <a:lstStyle/>
          <a:p>
            <a:pPr marL="179388" indent="-179388"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Nuestra organización posee un gran bagaje de conocimiento obtenido a través deldesarrollo</a:t>
            </a:r>
          </a:p>
          <a:p>
            <a:pPr marL="179388" indent="-179388"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de acciones dirigidas a la inclusión social y educativa de niños y jóvenes en dificultad social,</a:t>
            </a:r>
          </a:p>
          <a:p>
            <a:pPr marL="179388" indent="-179388"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así como de sus familias.</a:t>
            </a:r>
          </a:p>
          <a:p>
            <a:pPr marL="179388" indent="-179388">
              <a:spcAft>
                <a:spcPts val="100"/>
              </a:spcAft>
            </a:pPr>
            <a:endParaRPr lang="es-ES" sz="1400">
              <a:solidFill>
                <a:srgbClr val="595959"/>
              </a:solidFill>
              <a:latin typeface="Helvetica" pitchFamily="34" charset="0"/>
              <a:cs typeface="Helvetica" pitchFamily="34" charset="0"/>
            </a:endParaRPr>
          </a:p>
          <a:p>
            <a:pPr marL="179388" indent="-179388"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El Refuerzo Educativo, Apoyo Escolar y Educación Intercultural han sido a lo largo de los</a:t>
            </a:r>
          </a:p>
          <a:p>
            <a:pPr marL="179388" indent="-179388"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últimos 15 años, ejes transversales de los proyectos de Intervención Social con la infancia</a:t>
            </a:r>
          </a:p>
          <a:p>
            <a:pPr marL="179388" indent="-179388"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en dificultades:</a:t>
            </a:r>
          </a:p>
          <a:p>
            <a:pPr marL="179388" indent="-179388">
              <a:spcAft>
                <a:spcPts val="100"/>
              </a:spcAft>
            </a:pPr>
            <a:endParaRPr lang="es-ES" sz="1400">
              <a:solidFill>
                <a:srgbClr val="595959"/>
              </a:solidFill>
              <a:latin typeface="Helvetica" pitchFamily="34" charset="0"/>
              <a:cs typeface="Helvetica" pitchFamily="34" charset="0"/>
            </a:endParaRP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 Centros Abiertos</a:t>
            </a: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 Acompañamiento Socio-educativo a jóvenes en situación de riesgo social</a:t>
            </a: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 Menores Inmigrantes</a:t>
            </a: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 Inserción Socio-Laboral</a:t>
            </a: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 Proyectos de Cualificación Profesional Inicial (PCPI).</a:t>
            </a:r>
          </a:p>
          <a:p>
            <a:pPr marL="179388" indent="-179388">
              <a:spcAft>
                <a:spcPts val="100"/>
              </a:spcAft>
              <a:buFont typeface="Arial" charset="0"/>
              <a:buChar char="•"/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 Atención a la menores pertenecientes a familias en dificultad</a:t>
            </a:r>
          </a:p>
        </p:txBody>
      </p:sp>
      <p:sp>
        <p:nvSpPr>
          <p:cNvPr id="52229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Crece: Infancia y Juventud en dificultad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2230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Proyecto Promoción Éxito de niños/as en dificultad social.</a:t>
            </a:r>
            <a:endParaRPr lang="es-ES_tradnl" sz="14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CuadroTexto 10"/>
          <p:cNvSpPr txBox="1">
            <a:spLocks noChangeArrowheads="1"/>
          </p:cNvSpPr>
          <p:nvPr/>
        </p:nvSpPr>
        <p:spPr bwMode="auto">
          <a:xfrm>
            <a:off x="1760538" y="846138"/>
            <a:ext cx="4851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600">
                <a:solidFill>
                  <a:srgbClr val="D50200"/>
                </a:solidFill>
                <a:cs typeface="Arial" charset="0"/>
              </a:rPr>
              <a:t>Contexto Institucional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744663" y="1058863"/>
            <a:ext cx="71453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Cruz Roja Juventud</a:t>
            </a:r>
            <a:endParaRPr lang="es-ES_tradnl" sz="20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14" name="Conector recto 13"/>
          <p:cNvCxnSpPr/>
          <p:nvPr/>
        </p:nvCxnSpPr>
        <p:spPr>
          <a:xfrm>
            <a:off x="1862138" y="1676400"/>
            <a:ext cx="6545262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770063" y="2095500"/>
            <a:ext cx="7493000" cy="3660775"/>
          </a:xfrm>
          <a:prstGeom prst="rect">
            <a:avLst/>
          </a:prstGeom>
          <a:noFill/>
        </p:spPr>
        <p:txBody>
          <a:bodyPr lIns="108000">
            <a:spAutoFit/>
          </a:bodyPr>
          <a:lstStyle/>
          <a:p>
            <a:pPr fontAlgn="auto">
              <a:spcBef>
                <a:spcPts val="0"/>
              </a:spcBef>
              <a:spcAft>
                <a:spcPts val="100"/>
              </a:spcAft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Cruz Roja Juventud (CRJ), creada en 1970, es la sección juvenil de Cruz Roja Española. Entre sus objetivos destacamos:</a:t>
            </a:r>
          </a:p>
          <a:p>
            <a:pPr fontAlgn="auto">
              <a:spcBef>
                <a:spcPts val="0"/>
              </a:spcBef>
              <a:spcAft>
                <a:spcPts val="100"/>
              </a:spcAft>
              <a:defRPr/>
            </a:pPr>
            <a:endParaRPr lang="es-ES" sz="1400" dirty="0">
              <a:solidFill>
                <a:srgbClr val="595959"/>
              </a:solidFill>
              <a:latin typeface="Helvetica"/>
              <a:cs typeface="Helvetica"/>
            </a:endParaRP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Mejorar la calidad de vida de la población infantil y juvenil.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Facilitar la participación activa del voluntariado, fomentando una ciudadanía activa, crítica y transformadora.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endParaRPr lang="es-ES" sz="1400" dirty="0">
              <a:solidFill>
                <a:srgbClr val="595959"/>
              </a:solidFill>
              <a:latin typeface="Helvetica"/>
              <a:cs typeface="Helvetica"/>
            </a:endParaRP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La Estrategia definida en Cruz Roja Juventud se basa en: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defRPr/>
            </a:pPr>
            <a:endParaRPr lang="es-ES" sz="1400" dirty="0">
              <a:solidFill>
                <a:srgbClr val="595959"/>
              </a:solidFill>
              <a:latin typeface="Helvetica"/>
              <a:cs typeface="Helvetica"/>
            </a:endParaRP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 Educación y participación infantil y juvenil.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 Desde y para los Derechos Humanos y los Derechos de la Infancia.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 La sensibilización y prevención.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 La intervención social con colectivos infantiles y juveniles en riesgo y/o conflicto social.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defRPr/>
            </a:pPr>
            <a:endParaRPr lang="es-ES" sz="1400" dirty="0">
              <a:solidFill>
                <a:srgbClr val="595959"/>
              </a:solidFill>
              <a:latin typeface="Helvetica"/>
              <a:cs typeface="Helvetica"/>
            </a:endParaRP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Cruz Roja atendió en 2011 desde sus proyectos de Intervención Social y de CRJ a un total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590.495 niños/as y jóvenes.</a:t>
            </a:r>
          </a:p>
        </p:txBody>
      </p:sp>
      <p:sp>
        <p:nvSpPr>
          <p:cNvPr id="53253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Crece: Infancia y Juventud en dificultad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3254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Proyecto Promoción Éxito de niños/as en dificultad social.</a:t>
            </a:r>
            <a:endParaRPr lang="es-ES_tradnl" sz="14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CuadroTexto 10"/>
          <p:cNvSpPr txBox="1">
            <a:spLocks noChangeArrowheads="1"/>
          </p:cNvSpPr>
          <p:nvPr/>
        </p:nvSpPr>
        <p:spPr bwMode="auto">
          <a:xfrm>
            <a:off x="3846513" y="3017838"/>
            <a:ext cx="6059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2. Justificación</a:t>
            </a:r>
          </a:p>
        </p:txBody>
      </p:sp>
      <p:sp>
        <p:nvSpPr>
          <p:cNvPr id="54274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Crece: Infancia y Juventud en dificultad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4275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Proyecto Promoción Éxito de niños/as en dificultad social.</a:t>
            </a:r>
            <a:endParaRPr lang="es-ES_tradnl" sz="14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CuadroTexto 10"/>
          <p:cNvSpPr txBox="1">
            <a:spLocks noChangeArrowheads="1"/>
          </p:cNvSpPr>
          <p:nvPr/>
        </p:nvSpPr>
        <p:spPr bwMode="auto">
          <a:xfrm>
            <a:off x="1760538" y="846138"/>
            <a:ext cx="4851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600">
                <a:solidFill>
                  <a:srgbClr val="D50200"/>
                </a:solidFill>
                <a:cs typeface="Arial" charset="0"/>
              </a:rPr>
              <a:t>Justificación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1862138" y="1676400"/>
            <a:ext cx="6545262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770063" y="2219325"/>
            <a:ext cx="7493000" cy="2955925"/>
          </a:xfrm>
          <a:prstGeom prst="rect">
            <a:avLst/>
          </a:prstGeom>
          <a:noFill/>
        </p:spPr>
        <p:txBody>
          <a:bodyPr lIns="108000">
            <a:spAutoFit/>
          </a:bodyPr>
          <a:lstStyle/>
          <a:p>
            <a:pPr fontAlgn="auto">
              <a:spcBef>
                <a:spcPts val="0"/>
              </a:spcBef>
              <a:spcAft>
                <a:spcPts val="100"/>
              </a:spcAft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A consecuencia e la situación de crisis económica que sufre nuestro país se ha incrementado considerablemente la tasa de pobreza en España, hasta alcanzar en 2012, un 21,8%, una de las tasas más elevadas de Europa.</a:t>
            </a:r>
          </a:p>
          <a:p>
            <a:pPr fontAlgn="auto">
              <a:spcBef>
                <a:spcPts val="0"/>
              </a:spcBef>
              <a:spcAft>
                <a:spcPts val="100"/>
              </a:spcAft>
              <a:defRPr/>
            </a:pPr>
            <a:endParaRPr lang="es-ES" sz="1400" dirty="0">
              <a:solidFill>
                <a:srgbClr val="595959"/>
              </a:solidFill>
              <a:latin typeface="Helvetica"/>
              <a:cs typeface="Helvetica"/>
            </a:endParaRPr>
          </a:p>
          <a:p>
            <a:pPr fontAlgn="auto">
              <a:spcBef>
                <a:spcPts val="0"/>
              </a:spcBef>
              <a:spcAft>
                <a:spcPts val="100"/>
              </a:spcAft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En el contexto de esta situación, nos encontramos con familias en situaciones de pobreza y de exclusión social y esto redunda en los/as niños/as que tienen a su cargo. Este tipo de situaciones hace que nos encontremos con que:</a:t>
            </a:r>
          </a:p>
          <a:p>
            <a:pPr fontAlgn="auto">
              <a:spcBef>
                <a:spcPts val="0"/>
              </a:spcBef>
              <a:spcAft>
                <a:spcPts val="100"/>
              </a:spcAft>
              <a:defRPr/>
            </a:pPr>
            <a:endParaRPr lang="es-ES" sz="1400" dirty="0">
              <a:solidFill>
                <a:srgbClr val="595959"/>
              </a:solidFill>
              <a:latin typeface="Helvetica"/>
              <a:cs typeface="Helvetica"/>
            </a:endParaRP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No son capaces de afrontar gastos derivados de la escolarización de sus hijos/as y que inciden directamente en el sentimiento de pertenencia de los niños/as en la escuela, y por tanto en su rendimiento académico.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Existen familias que no se sienten miembros en pleno derecho de nuestra comunidad educativa.</a:t>
            </a:r>
          </a:p>
        </p:txBody>
      </p:sp>
      <p:sp>
        <p:nvSpPr>
          <p:cNvPr id="55300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Crece: Infancia y Juventud en dificultad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5301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Proyecto Promoción Éxito de niños/as en dificultad social.</a:t>
            </a:r>
            <a:endParaRPr lang="es-ES_tradnl" sz="14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CuadroTexto 10"/>
          <p:cNvSpPr txBox="1">
            <a:spLocks noChangeArrowheads="1"/>
          </p:cNvSpPr>
          <p:nvPr/>
        </p:nvSpPr>
        <p:spPr bwMode="auto">
          <a:xfrm>
            <a:off x="1760538" y="846138"/>
            <a:ext cx="4851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600">
                <a:solidFill>
                  <a:srgbClr val="D50200"/>
                </a:solidFill>
                <a:cs typeface="Arial" charset="0"/>
              </a:rPr>
              <a:t>Justificación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1862138" y="1676400"/>
            <a:ext cx="6545262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770063" y="2219325"/>
            <a:ext cx="7493000" cy="2563813"/>
          </a:xfrm>
          <a:prstGeom prst="rect">
            <a:avLst/>
          </a:prstGeom>
          <a:noFill/>
        </p:spPr>
        <p:txBody>
          <a:bodyPr lIns="108000">
            <a:spAutoFit/>
          </a:bodyPr>
          <a:lstStyle/>
          <a:p>
            <a:pPr fontAlgn="auto">
              <a:spcBef>
                <a:spcPts val="0"/>
              </a:spcBef>
              <a:spcAft>
                <a:spcPts val="100"/>
              </a:spcAft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El fracaso escolar en España afecta a uno de cada cuatro alumnos/as (25%) y es superior al</a:t>
            </a:r>
          </a:p>
          <a:p>
            <a:pPr fontAlgn="auto">
              <a:spcBef>
                <a:spcPts val="0"/>
              </a:spcBef>
              <a:spcAft>
                <a:spcPts val="100"/>
              </a:spcAft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de la media de los países de la Organización para la Cooperación y el Desarrollo en Europa,</a:t>
            </a:r>
          </a:p>
          <a:p>
            <a:pPr fontAlgn="auto">
              <a:spcBef>
                <a:spcPts val="0"/>
              </a:spcBef>
              <a:spcAft>
                <a:spcPts val="100"/>
              </a:spcAft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que se sitúa en un 20%. </a:t>
            </a:r>
          </a:p>
          <a:p>
            <a:pPr fontAlgn="auto">
              <a:spcBef>
                <a:spcPts val="0"/>
              </a:spcBef>
              <a:spcAft>
                <a:spcPts val="100"/>
              </a:spcAft>
              <a:defRPr/>
            </a:pPr>
            <a:endParaRPr lang="es-ES" sz="1400" dirty="0">
              <a:solidFill>
                <a:srgbClr val="595959"/>
              </a:solidFill>
              <a:latin typeface="Helvetica"/>
              <a:cs typeface="Helvetica"/>
            </a:endParaRPr>
          </a:p>
          <a:p>
            <a:pPr fontAlgn="auto">
              <a:spcBef>
                <a:spcPts val="0"/>
              </a:spcBef>
              <a:spcAft>
                <a:spcPts val="100"/>
              </a:spcAft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Esta situación condiciona el modelo de crecimiento económico basado en el conocimiento y sobre todo, la cohesión social de un país. El fracaso y el absentismo escolar es un fenómeno que se genera desde distintos causas que se interrelacionan entre si:</a:t>
            </a:r>
          </a:p>
          <a:p>
            <a:pPr fontAlgn="auto">
              <a:spcBef>
                <a:spcPts val="0"/>
              </a:spcBef>
              <a:spcAft>
                <a:spcPts val="100"/>
              </a:spcAft>
              <a:defRPr/>
            </a:pPr>
            <a:endParaRPr lang="es-ES" sz="1400" dirty="0">
              <a:solidFill>
                <a:srgbClr val="595959"/>
              </a:solidFill>
              <a:latin typeface="Helvetica"/>
              <a:cs typeface="Helvetica"/>
            </a:endParaRP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Debilidad del Sistema Educativo.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Factores de índole Personal, Familiar y Social.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El Fracaso Escolar es un Condicionante de la Pobreza Infantil en dimensión circular.</a:t>
            </a:r>
          </a:p>
        </p:txBody>
      </p:sp>
      <p:sp>
        <p:nvSpPr>
          <p:cNvPr id="56324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Crece: Infancia y Juventud en dificultad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6325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Proyecto Promoción Éxito de niños/as en dificultad social.</a:t>
            </a:r>
            <a:endParaRPr lang="es-ES_tradnl" sz="14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CuadroTexto 10"/>
          <p:cNvSpPr txBox="1">
            <a:spLocks noChangeArrowheads="1"/>
          </p:cNvSpPr>
          <p:nvPr/>
        </p:nvSpPr>
        <p:spPr bwMode="auto">
          <a:xfrm>
            <a:off x="3846513" y="3017838"/>
            <a:ext cx="6059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3. Objetivos</a:t>
            </a:r>
          </a:p>
        </p:txBody>
      </p:sp>
      <p:sp>
        <p:nvSpPr>
          <p:cNvPr id="57346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Crece: Infancia y Juventud en dificultad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7347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Proyecto Promoción Éxito de niños/as en dificultad social.</a:t>
            </a:r>
            <a:endParaRPr lang="es-ES_tradnl" sz="14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1149</Words>
  <Application>Microsoft Office PowerPoint</Application>
  <PresentationFormat>A4 (210 x 297 mm)</PresentationFormat>
  <Paragraphs>150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19</vt:i4>
      </vt:variant>
      <vt:variant>
        <vt:lpstr>Títulos de diapositiva</vt:lpstr>
      </vt:variant>
      <vt:variant>
        <vt:i4>18</vt:i4>
      </vt:variant>
    </vt:vector>
  </HeadingPairs>
  <TitlesOfParts>
    <vt:vector size="41" baseType="lpstr">
      <vt:lpstr>Calibri</vt:lpstr>
      <vt:lpstr>Arial</vt:lpstr>
      <vt:lpstr>Helvetica</vt:lpstr>
      <vt:lpstr>Century Gothic</vt:lpstr>
      <vt:lpstr>Diseño personalizado</vt:lpstr>
      <vt:lpstr>Tema de Office</vt:lpstr>
      <vt:lpstr>1_Tema de Office</vt:lpstr>
      <vt:lpstr>1_Diseño personalizado</vt:lpstr>
      <vt:lpstr>Diseño personalizado</vt:lpstr>
      <vt:lpstr>Tema de Office</vt:lpstr>
      <vt:lpstr>Tema de Office</vt:lpstr>
      <vt:lpstr>1_Tema de Office</vt:lpstr>
      <vt:lpstr>1_Tema de Office</vt:lpstr>
      <vt:lpstr>1_Tema de Office</vt:lpstr>
      <vt:lpstr>1_Tema de Office</vt:lpstr>
      <vt:lpstr>1_Tema de Office</vt:lpstr>
      <vt:lpstr>1_Tema de Office</vt:lpstr>
      <vt:lpstr>1_Tema de Office</vt:lpstr>
      <vt:lpstr>1_Tema de Office</vt:lpstr>
      <vt:lpstr>1_Tema de Office</vt:lpstr>
      <vt:lpstr>1_Tema de Office</vt:lpstr>
      <vt:lpstr>1_Tema de Office</vt:lpstr>
      <vt:lpstr>1_Diseño personalizado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Company>CASITA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josu rebollo</dc:creator>
  <cp:lastModifiedBy>Cruz Roja</cp:lastModifiedBy>
  <cp:revision>33</cp:revision>
  <dcterms:created xsi:type="dcterms:W3CDTF">2012-04-15T16:50:21Z</dcterms:created>
  <dcterms:modified xsi:type="dcterms:W3CDTF">2012-11-14T09:22:01Z</dcterms:modified>
</cp:coreProperties>
</file>