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48" r:id="rId2"/>
    <p:sldMasterId id="2147483686" r:id="rId3"/>
    <p:sldMasterId id="2147483698" r:id="rId4"/>
  </p:sldMasterIdLst>
  <p:notesMasterIdLst>
    <p:notesMasterId r:id="rId17"/>
  </p:notesMasterIdLst>
  <p:sldIdLst>
    <p:sldId id="268" r:id="rId5"/>
    <p:sldId id="293" r:id="rId6"/>
    <p:sldId id="264" r:id="rId7"/>
    <p:sldId id="271" r:id="rId8"/>
    <p:sldId id="287" r:id="rId9"/>
    <p:sldId id="274" r:id="rId10"/>
    <p:sldId id="273" r:id="rId11"/>
    <p:sldId id="275" r:id="rId12"/>
    <p:sldId id="276" r:id="rId13"/>
    <p:sldId id="277" r:id="rId14"/>
    <p:sldId id="278" r:id="rId15"/>
    <p:sldId id="288" r:id="rId16"/>
  </p:sldIdLst>
  <p:sldSz cx="9906000" cy="6858000" type="A4"/>
  <p:notesSz cx="6669088" cy="9774238"/>
  <p:defaultTextStyle>
    <a:defPPr>
      <a:defRPr lang="es-ES_tradn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02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630" autoAdjust="0"/>
  </p:normalViewPr>
  <p:slideViewPr>
    <p:cSldViewPr snapToGrid="0" snapToObjects="1">
      <p:cViewPr>
        <p:scale>
          <a:sx n="90" d="100"/>
          <a:sy n="90" d="100"/>
        </p:scale>
        <p:origin x="-294" y="-246"/>
      </p:cViewPr>
      <p:guideLst>
        <p:guide orient="horz" pos="1244"/>
        <p:guide pos="84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5792501-588A-442D-9DE1-EE1A95E936C3}" type="datetimeFigureOut">
              <a:rPr lang="es-ES"/>
              <a:pPr>
                <a:defRPr/>
              </a:pPr>
              <a:t>14/11/2012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733425"/>
            <a:ext cx="5294312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66750" y="4643438"/>
            <a:ext cx="5335588" cy="4397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28370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778250" y="928370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92BC259-2790-4F96-B41F-C23569EC64F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3"/>
          <p:cNvCxnSpPr/>
          <p:nvPr userDrawn="1"/>
        </p:nvCxnSpPr>
        <p:spPr>
          <a:xfrm>
            <a:off x="1862138" y="1676400"/>
            <a:ext cx="6545262" cy="1588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16"/>
          <p:cNvSpPr txBox="1"/>
          <p:nvPr userDrawn="1"/>
        </p:nvSpPr>
        <p:spPr>
          <a:xfrm>
            <a:off x="1862138" y="2219325"/>
            <a:ext cx="7273925" cy="584200"/>
          </a:xfrm>
          <a:prstGeom prst="rect">
            <a:avLst/>
          </a:prstGeom>
          <a:noFill/>
        </p:spPr>
        <p:txBody>
          <a:bodyPr lIns="108000">
            <a:spAutoFit/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es-ES_tradnl" sz="1600" dirty="0">
              <a:solidFill>
                <a:srgbClr val="595959"/>
              </a:solidFill>
              <a:latin typeface="Helvetica"/>
              <a:cs typeface="Helvetica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es-ES_tradnl" sz="1600" dirty="0">
              <a:solidFill>
                <a:srgbClr val="595959"/>
              </a:solidFill>
              <a:latin typeface="Helvetica"/>
              <a:cs typeface="Helvetica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98D18-1776-4773-8A0A-D0B32B51ED26}" type="datetimeFigureOut">
              <a:rPr lang="es-ES"/>
              <a:pPr>
                <a:defRPr/>
              </a:pPr>
              <a:t>14/11/2012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0FEA4-7328-4548-B526-C9D8E4A09B0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32D0B-472E-4D3E-AC70-66714DC5D23B}" type="datetimeFigureOut">
              <a:rPr lang="es-ES"/>
              <a:pPr>
                <a:defRPr/>
              </a:pPr>
              <a:t>14/11/2012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780ED-ED9C-4F4E-BD02-C8BB5FD5A99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A55BD-3717-40D2-9959-7B116BF122AF}" type="datetimeFigureOut">
              <a:rPr lang="es-ES_tradnl"/>
              <a:pPr>
                <a:defRPr/>
              </a:pPr>
              <a:t>14/11/2012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1C788-DE75-4865-ABA9-EF30ACAF0612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A4CC8-A49F-4497-BB8F-C04A6A4BF5A6}" type="datetimeFigureOut">
              <a:rPr lang="es-ES_tradnl"/>
              <a:pPr>
                <a:defRPr/>
              </a:pPr>
              <a:t>14/11/2012</a:t>
            </a:fld>
            <a:endParaRPr lang="es-ES_tradn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0EDB8-DC7F-4A72-A0E1-13209E70CA16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D5D2D-17D2-4C56-BF5C-165417B18B19}" type="datetimeFigureOut">
              <a:rPr lang="es-ES_tradnl"/>
              <a:pPr>
                <a:defRPr/>
              </a:pPr>
              <a:t>14/11/2012</a:t>
            </a:fld>
            <a:endParaRPr lang="es-ES_tradnl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182C7-9D23-4E3B-971C-9D73680F7B34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3D783-E18C-46BC-B13C-D0500E26E3B5}" type="datetimeFigureOut">
              <a:rPr lang="es-ES_tradnl"/>
              <a:pPr>
                <a:defRPr/>
              </a:pPr>
              <a:t>14/11/2012</a:t>
            </a:fld>
            <a:endParaRPr lang="es-ES_tradnl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28C93-20D2-466E-AD03-25F17F751EAE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1189C-F4A2-4B33-AA8E-3E346356230A}" type="datetimeFigureOut">
              <a:rPr lang="es-ES_tradnl"/>
              <a:pPr>
                <a:defRPr/>
              </a:pPr>
              <a:t>14/11/2012</a:t>
            </a:fld>
            <a:endParaRPr lang="es-ES_tradnl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51A92-D388-4558-8328-4503ECDAE655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5F25B-58A0-4099-9982-B14F9D8D1930}" type="datetimeFigureOut">
              <a:rPr lang="es-ES_tradnl"/>
              <a:pPr>
                <a:defRPr/>
              </a:pPr>
              <a:t>14/11/2012</a:t>
            </a:fld>
            <a:endParaRPr lang="es-ES_tradn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78E0B-54A9-4BCC-B4B5-5C10043BD1C0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FC49F-65F2-4F2E-A407-B2B983BF4BE2}" type="datetimeFigureOut">
              <a:rPr lang="es-ES_tradnl"/>
              <a:pPr>
                <a:defRPr/>
              </a:pPr>
              <a:t>14/11/2012</a:t>
            </a:fld>
            <a:endParaRPr lang="es-ES_tradn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A0E87-0248-45EA-8F6F-31FCC92FF9FE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268E1-1558-40AC-92B0-38734861D475}" type="datetimeFigureOut">
              <a:rPr lang="es-ES"/>
              <a:pPr>
                <a:defRPr/>
              </a:pPr>
              <a:t>14/11/2012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CDF3F-5E0E-49A5-B707-DFEE01143D0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B6AAE-3E18-443D-9139-B85958B45C16}" type="datetimeFigureOut">
              <a:rPr lang="es-ES_tradnl"/>
              <a:pPr>
                <a:defRPr/>
              </a:pPr>
              <a:t>14/11/2012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0FDAD-F51A-4C35-AC46-956D16E22C4F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 txBox="1">
            <a:spLocks/>
          </p:cNvSpPr>
          <p:nvPr userDrawn="1"/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5BBE3B6B-47F1-4F01-839F-CCEC09892054}" type="datetimeFigureOut">
              <a:rPr lang="es-ES" smtClean="0"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14/11/2012</a:t>
            </a:fld>
            <a:endParaRPr lang="es-ES">
              <a:latin typeface="+mn-lt"/>
            </a:endParaRPr>
          </a:p>
        </p:txBody>
      </p:sp>
      <p:sp>
        <p:nvSpPr>
          <p:cNvPr id="5" name="5 Marcador de número de diapositiva"/>
          <p:cNvSpPr txBox="1">
            <a:spLocks/>
          </p:cNvSpPr>
          <p:nvPr userDrawn="1"/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53018ACE-0344-459F-9C20-F02751F8EF12}" type="slidenum">
              <a:rPr lang="es-ES" smtClean="0"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s-ES">
              <a:latin typeface="+mn-lt"/>
            </a:endParaRPr>
          </a:p>
        </p:txBody>
      </p:sp>
      <p:pic>
        <p:nvPicPr>
          <p:cNvPr id="6" name="Imagen 3" descr="fondoinferior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5391150"/>
            <a:ext cx="9906000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n 4" descr="sello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38138" y="5746750"/>
            <a:ext cx="1574800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n 5" descr="slogan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229600" y="6024563"/>
            <a:ext cx="1447800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9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9E7B0-A6E1-40A3-91B0-C9D76FD8A22E}" type="datetimeFigureOut">
              <a:rPr lang="es-ES_tradnl"/>
              <a:pPr>
                <a:defRPr/>
              </a:pPr>
              <a:t>14/11/2012</a:t>
            </a:fld>
            <a:endParaRPr lang="es-ES_tradnl"/>
          </a:p>
        </p:txBody>
      </p:sp>
      <p:sp>
        <p:nvSpPr>
          <p:cNvPr id="10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1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6B175-F757-482F-8E49-40C7A609237C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0CF84DB1-4418-4A03-8EC8-B4F8FE7EF012}" type="datetimeFigureOut">
              <a:rPr lang="es-ES"/>
              <a:pPr>
                <a:defRPr/>
              </a:pPr>
              <a:t>14/11/2012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CFB7C09-AEBC-4776-ACB5-447D7F8CBC9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EAB3A0FA-5335-44E3-BCE5-CFDF84F156C3}" type="datetimeFigureOut">
              <a:rPr lang="es-ES"/>
              <a:pPr>
                <a:defRPr/>
              </a:pPr>
              <a:t>14/11/2012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8633AC0B-EC38-4E79-9006-171AB8FDC76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67F3D988-7F66-405B-8AF3-29826020DCCD}" type="datetimeFigureOut">
              <a:rPr lang="es-ES"/>
              <a:pPr>
                <a:defRPr/>
              </a:pPr>
              <a:t>14/11/2012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1BB693C-2173-4D2C-8851-15B0DAD8817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DED00FBD-E160-43F2-AC59-E5D0C7783B4A}" type="datetimeFigureOut">
              <a:rPr lang="es-ES"/>
              <a:pPr>
                <a:defRPr/>
              </a:pPr>
              <a:t>14/11/2012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73B5D4BD-B161-4FDB-B3C1-5E6F3EA4340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1A20B6E6-8FFD-4729-A7B8-91B2FC8A9CBD}" type="datetimeFigureOut">
              <a:rPr lang="es-ES"/>
              <a:pPr>
                <a:defRPr/>
              </a:pPr>
              <a:t>14/11/2012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D39A1ED0-C285-4D3B-8F6B-E589ABA5CDF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DC4F65A-C623-407C-AB79-26B771A7B412}" type="datetimeFigureOut">
              <a:rPr lang="es-ES"/>
              <a:pPr>
                <a:defRPr/>
              </a:pPr>
              <a:t>14/11/2012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D3197725-A7C5-407F-8094-1EB04458CC0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4CD9476D-1976-4FF9-A518-E2B7EA7FFCFD}" type="datetimeFigureOut">
              <a:rPr lang="es-ES"/>
              <a:pPr>
                <a:defRPr/>
              </a:pPr>
              <a:t>14/11/2012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52C5F5DA-8424-4CC3-9B4E-9042A571AD0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24EF5685-5C0E-499C-B255-B477D9ABFACC}" type="datetimeFigureOut">
              <a:rPr lang="es-ES"/>
              <a:pPr>
                <a:defRPr/>
              </a:pPr>
              <a:t>14/11/2012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2BB1B2EA-C429-4DD0-874B-485578B12CD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30AC0-7E67-464E-8DC0-76677CB78FFE}" type="datetimeFigureOut">
              <a:rPr lang="es-ES"/>
              <a:pPr>
                <a:defRPr/>
              </a:pPr>
              <a:t>14/11/2012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E4749-6C92-4C85-A3C6-291C02C429B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3E784C1B-B5ED-49FD-8BE7-B6736D67E38C}" type="datetimeFigureOut">
              <a:rPr lang="es-ES"/>
              <a:pPr>
                <a:defRPr/>
              </a:pPr>
              <a:t>14/11/2012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79DA0492-8A3B-4D0B-9439-4A62F6A2855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41A49DB0-D5D7-4F78-8EC4-CC1756616763}" type="datetimeFigureOut">
              <a:rPr lang="es-ES"/>
              <a:pPr>
                <a:defRPr/>
              </a:pPr>
              <a:t>14/11/2012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89E05CE2-0E56-4394-893E-2706608FFCB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FBB2AAD-E9E2-43F0-BC57-1A1DDFA973A8}" type="datetimeFigureOut">
              <a:rPr lang="es-ES"/>
              <a:pPr>
                <a:defRPr/>
              </a:pPr>
              <a:t>14/11/2012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2E638DD-317B-42C1-8B67-F4C04D0D0A1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3" descr="fondoinferior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5391150"/>
            <a:ext cx="9906000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n 4" descr="sello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38138" y="5746750"/>
            <a:ext cx="1574800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n 5" descr="slogan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229600" y="6024563"/>
            <a:ext cx="1447800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37BA9-3A9A-4FD4-A43D-5F3C0EA33C7F}" type="datetimeFigureOut">
              <a:rPr lang="es-ES"/>
              <a:pPr>
                <a:defRPr/>
              </a:pPr>
              <a:t>14/11/2012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D1C8A-D844-44B3-BF7B-A735E5CA4EC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C6BA7-38CD-4EFC-B3B4-C0C699353D69}" type="datetimeFigureOut">
              <a:rPr lang="es-ES"/>
              <a:pPr>
                <a:defRPr/>
              </a:pPr>
              <a:t>14/11/2012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C620D-98C0-4859-B1CA-3AF1FE5E5A2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822A2-2567-47AC-AAA9-D7E22EB48882}" type="datetimeFigureOut">
              <a:rPr lang="es-ES"/>
              <a:pPr>
                <a:defRPr/>
              </a:pPr>
              <a:t>14/11/2012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3B207-DFAF-4988-B6A2-9CBF8694EB5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E4B54-CE64-4CD4-811A-4D49DD798030}" type="datetimeFigureOut">
              <a:rPr lang="es-ES"/>
              <a:pPr>
                <a:defRPr/>
              </a:pPr>
              <a:t>14/11/2012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4A070-B5E5-4F3F-B246-86EBCC9A64E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CC671-4B42-485D-A2A7-100F8016F0D4}" type="datetimeFigureOut">
              <a:rPr lang="es-ES"/>
              <a:pPr>
                <a:defRPr/>
              </a:pPr>
              <a:t>14/11/2012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874AC-DF36-42FE-93A4-EA9DA415936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3F5F0-A4D8-440E-BC1F-375D75A2B6F4}" type="datetimeFigureOut">
              <a:rPr lang="es-ES"/>
              <a:pPr>
                <a:defRPr/>
              </a:pPr>
              <a:t>14/11/2012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14114-03B8-4560-B079-998A6D21F70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74111-FA9A-49C1-9B24-2A2894B52CB0}" type="datetimeFigureOut">
              <a:rPr lang="es-ES"/>
              <a:pPr>
                <a:defRPr/>
              </a:pPr>
              <a:t>14/11/2012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BD82B-8562-47AC-891A-A18CD06E95C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F98E6-5651-476A-A8B0-A4D0B713C14A}" type="datetimeFigureOut">
              <a:rPr lang="es-ES"/>
              <a:pPr>
                <a:defRPr/>
              </a:pPr>
              <a:t>14/11/2012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B9C46-26D1-4B64-9EFD-5BC1BE7D064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E9A3B-CA36-4260-8497-DCF5C101B190}" type="datetimeFigureOut">
              <a:rPr lang="es-ES"/>
              <a:pPr>
                <a:defRPr/>
              </a:pPr>
              <a:t>14/11/2012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89EE1-2D15-4FBB-90A0-67FC7C2E188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61319-DC15-4610-B6B1-EB6F934E97C2}" type="datetimeFigureOut">
              <a:rPr lang="es-ES"/>
              <a:pPr>
                <a:defRPr/>
              </a:pPr>
              <a:t>14/11/2012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B3019-80CA-495D-ACD1-B82C2368460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D9AA1-4DB3-45C2-BC19-62624DF1A754}" type="datetimeFigureOut">
              <a:rPr lang="es-ES"/>
              <a:pPr>
                <a:defRPr/>
              </a:pPr>
              <a:t>14/11/2012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CB342-2804-48A6-83FE-57CAB116E45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38323-C7B2-494E-B05D-8E4C3B010A20}" type="datetimeFigureOut">
              <a:rPr lang="es-ES"/>
              <a:pPr>
                <a:defRPr/>
              </a:pPr>
              <a:t>14/11/2012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F954F-D642-479B-8FD5-A59392E03BB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E450F-84A5-404D-B4E7-5693C5767C51}" type="datetimeFigureOut">
              <a:rPr lang="es-ES"/>
              <a:pPr>
                <a:defRPr/>
              </a:pPr>
              <a:t>14/11/2012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9DD03-70AC-43B3-9118-C848B9DD66F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5C21D-9736-43E5-861D-863FF9A5A679}" type="datetimeFigureOut">
              <a:rPr lang="es-ES"/>
              <a:pPr>
                <a:defRPr/>
              </a:pPr>
              <a:t>14/11/2012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9E1B6-93B6-4825-B772-AF339E9E553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C5FD5-FA3D-4394-8EC7-4B883D52EA06}" type="datetimeFigureOut">
              <a:rPr lang="es-ES"/>
              <a:pPr>
                <a:defRPr/>
              </a:pPr>
              <a:t>14/11/2012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ED2AA-6B15-4235-85D0-C77AE6CCEC9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563FD-E8F0-4BE5-A6E3-55720B6423D7}" type="datetimeFigureOut">
              <a:rPr lang="es-ES"/>
              <a:pPr>
                <a:defRPr/>
              </a:pPr>
              <a:t>14/11/2012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F6346-5991-4311-8695-217B3B65123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B2D04CF-9241-4FA9-8DCB-6148D4E4B57C}" type="datetimeFigureOut">
              <a:rPr lang="es-ES"/>
              <a:pPr>
                <a:defRPr/>
              </a:pPr>
              <a:t>14/11/2012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330CCC2-EBFE-42B9-89E6-04DDCC2B5AF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pic>
        <p:nvPicPr>
          <p:cNvPr id="1031" name="Imagen 3" descr="fondoinferior.pn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5391150"/>
            <a:ext cx="9906000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Imagen 4" descr="sello.png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338138" y="5746750"/>
            <a:ext cx="1574800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Imagen 5" descr="slogan.png"/>
          <p:cNvPicPr>
            <a:picLocks noChangeAspect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8229600" y="6024563"/>
            <a:ext cx="1447800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23" r:id="rId2"/>
    <p:sldLayoutId id="2147483722" r:id="rId3"/>
    <p:sldLayoutId id="2147483721" r:id="rId4"/>
    <p:sldLayoutId id="2147483720" r:id="rId5"/>
    <p:sldLayoutId id="2147483719" r:id="rId6"/>
    <p:sldLayoutId id="2147483718" r:id="rId7"/>
    <p:sldLayoutId id="2147483717" r:id="rId8"/>
    <p:sldLayoutId id="2147483716" r:id="rId9"/>
    <p:sldLayoutId id="2147483715" r:id="rId10"/>
    <p:sldLayoutId id="214748371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Marcador de título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 para editar título</a:t>
            </a:r>
          </a:p>
        </p:txBody>
      </p:sp>
      <p:sp>
        <p:nvSpPr>
          <p:cNvPr id="13315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C4ACE86-C43C-40D8-B87A-82E16C994A29}" type="datetimeFigureOut">
              <a:rPr lang="es-ES_tradnl"/>
              <a:pPr>
                <a:defRPr/>
              </a:pPr>
              <a:t>14/11/2012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D2438D4-7EC1-4342-9297-67FCDF637208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  <p:pic>
        <p:nvPicPr>
          <p:cNvPr id="13319" name="Imagen 17" descr="Cap.png"/>
          <p:cNvPicPr>
            <a:picLocks noChangeAspect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3225800" y="1074738"/>
            <a:ext cx="6680200" cy="359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Marcador de fecha 3"/>
          <p:cNvSpPr txBox="1">
            <a:spLocks/>
          </p:cNvSpPr>
          <p:nvPr userDrawn="1"/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7F9FC02B-18B6-B04B-A573-3FC09AA07C3B}" type="datetimeFigureOut">
              <a:rPr lang="es-ES_tradnl"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14/11/2012</a:t>
            </a:fld>
            <a:endParaRPr lang="es-ES_tradnl">
              <a:latin typeface="+mn-lt"/>
            </a:endParaRPr>
          </a:p>
        </p:txBody>
      </p:sp>
      <p:sp>
        <p:nvSpPr>
          <p:cNvPr id="9" name="Marcador de número de diapositiva 5"/>
          <p:cNvSpPr txBox="1">
            <a:spLocks/>
          </p:cNvSpPr>
          <p:nvPr userDrawn="1"/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1006712-9F1D-4708-B9EB-C5523A3FA30F}" type="slidenum">
              <a:rPr lang="es-ES_tradnl"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s-ES_tradnl">
              <a:latin typeface="+mn-lt"/>
            </a:endParaRPr>
          </a:p>
        </p:txBody>
      </p:sp>
      <p:sp>
        <p:nvSpPr>
          <p:cNvPr id="10" name="3 Marcador de fecha"/>
          <p:cNvSpPr txBox="1">
            <a:spLocks/>
          </p:cNvSpPr>
          <p:nvPr userDrawn="1"/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5BBE3B6B-47F1-4F01-839F-CCEC09892054}" type="datetimeFigureOut">
              <a:rPr lang="es-ES" smtClean="0"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14/11/2012</a:t>
            </a:fld>
            <a:endParaRPr lang="es-ES">
              <a:latin typeface="+mn-lt"/>
            </a:endParaRPr>
          </a:p>
        </p:txBody>
      </p:sp>
      <p:sp>
        <p:nvSpPr>
          <p:cNvPr id="11" name="5 Marcador de número de diapositiva"/>
          <p:cNvSpPr txBox="1">
            <a:spLocks/>
          </p:cNvSpPr>
          <p:nvPr userDrawn="1"/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D6C956B-B8D7-4540-820B-FA5A584DDDD3}" type="slidenum">
              <a:rPr lang="es-ES" smtClean="0"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s-ES">
              <a:latin typeface="+mn-lt"/>
            </a:endParaRPr>
          </a:p>
        </p:txBody>
      </p:sp>
      <p:pic>
        <p:nvPicPr>
          <p:cNvPr id="13324" name="Imagen 3" descr="fondoinferior.pn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5391150"/>
            <a:ext cx="9906000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Imagen 4" descr="sello.png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338138" y="5746750"/>
            <a:ext cx="1574800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6" name="Imagen 5" descr="slogan.png"/>
          <p:cNvPicPr>
            <a:picLocks noChangeAspect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8229600" y="6024563"/>
            <a:ext cx="1447800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31" r:id="rId2"/>
    <p:sldLayoutId id="2147483730" r:id="rId3"/>
    <p:sldLayoutId id="2147483729" r:id="rId4"/>
    <p:sldLayoutId id="2147483728" r:id="rId5"/>
    <p:sldLayoutId id="2147483727" r:id="rId6"/>
    <p:sldLayoutId id="2147483726" r:id="rId7"/>
    <p:sldLayoutId id="2147483725" r:id="rId8"/>
    <p:sldLayoutId id="2147483724" r:id="rId9"/>
    <p:sldLayoutId id="2147483744" r:id="rId10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Marcador de título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24579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27905ECD-D1CC-4AED-9799-905F89EE5BBE}" type="datetimeFigureOut">
              <a:rPr lang="es-ES"/>
              <a:pPr/>
              <a:t>14/11/2012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CC4B294E-16FF-4F60-97CD-D31AEBDD8DE1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Marcador de título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3686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A5AB581-8ED5-43D3-A2C7-FBCC49AB80EB}" type="datetimeFigureOut">
              <a:rPr lang="es-ES"/>
              <a:pPr>
                <a:defRPr/>
              </a:pPr>
              <a:t>14/11/2012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6154391-6374-4985-9889-6C76D5766E6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pic>
        <p:nvPicPr>
          <p:cNvPr id="36871" name="Imagen 14" descr="fondo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41" r:id="rId2"/>
    <p:sldLayoutId id="2147483740" r:id="rId3"/>
    <p:sldLayoutId id="2147483739" r:id="rId4"/>
    <p:sldLayoutId id="2147483738" r:id="rId5"/>
    <p:sldLayoutId id="2147483737" r:id="rId6"/>
    <p:sldLayoutId id="2147483736" r:id="rId7"/>
    <p:sldLayoutId id="2147483735" r:id="rId8"/>
    <p:sldLayoutId id="2147483734" r:id="rId9"/>
    <p:sldLayoutId id="2147483733" r:id="rId10"/>
    <p:sldLayoutId id="214748373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Imagen 14" descr="beb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8" name="Imagen 4" descr="franja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82750"/>
            <a:ext cx="9906000" cy="307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Imagen 5" descr="sello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2882900"/>
            <a:ext cx="2057400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Imagen 6" descr="slogan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4892675"/>
            <a:ext cx="20383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1" name="CuadroTexto 7"/>
          <p:cNvSpPr txBox="1">
            <a:spLocks noChangeArrowheads="1"/>
          </p:cNvSpPr>
          <p:nvPr/>
        </p:nvSpPr>
        <p:spPr bwMode="auto">
          <a:xfrm>
            <a:off x="3052763" y="2498725"/>
            <a:ext cx="68532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400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Crece: Infancia y Juventud</a:t>
            </a:r>
            <a:endParaRPr lang="es-ES_tradnl" sz="1400">
              <a:solidFill>
                <a:schemeClr val="bg1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50182" name="CuadroTexto 8"/>
          <p:cNvSpPr txBox="1">
            <a:spLocks noChangeArrowheads="1"/>
          </p:cNvSpPr>
          <p:nvPr/>
        </p:nvSpPr>
        <p:spPr bwMode="auto">
          <a:xfrm>
            <a:off x="3052763" y="2690813"/>
            <a:ext cx="6599237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Centro de Día Infantil: Proyecto de preservación Familiar para Niños y Niñas en Contextos de Riesgo Social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CuadroTexto 10"/>
          <p:cNvSpPr txBox="1">
            <a:spLocks noChangeArrowheads="1"/>
          </p:cNvSpPr>
          <p:nvPr/>
        </p:nvSpPr>
        <p:spPr bwMode="auto">
          <a:xfrm>
            <a:off x="1760538" y="846138"/>
            <a:ext cx="48514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600">
                <a:solidFill>
                  <a:srgbClr val="D50200"/>
                </a:solidFill>
                <a:cs typeface="Arial" charset="0"/>
              </a:rPr>
              <a:t>Beneficiarios</a:t>
            </a:r>
          </a:p>
        </p:txBody>
      </p:sp>
      <p:cxnSp>
        <p:nvCxnSpPr>
          <p:cNvPr id="14" name="Conector recto 13"/>
          <p:cNvCxnSpPr/>
          <p:nvPr/>
        </p:nvCxnSpPr>
        <p:spPr>
          <a:xfrm>
            <a:off x="1862138" y="1676400"/>
            <a:ext cx="6545262" cy="1588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395" name="CuadroTexto 16"/>
          <p:cNvSpPr txBox="1">
            <a:spLocks noChangeArrowheads="1"/>
          </p:cNvSpPr>
          <p:nvPr/>
        </p:nvSpPr>
        <p:spPr bwMode="auto">
          <a:xfrm>
            <a:off x="5580063" y="1185863"/>
            <a:ext cx="41179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0">
            <a:spAutoFit/>
          </a:bodyPr>
          <a:lstStyle/>
          <a:p>
            <a:pPr marL="174625" indent="-174625">
              <a:spcAft>
                <a:spcPts val="100"/>
              </a:spcAft>
              <a:buFont typeface="Arial" charset="0"/>
              <a:buChar char="•"/>
            </a:pPr>
            <a:r>
              <a:rPr lang="es-ES" sz="1400">
                <a:solidFill>
                  <a:srgbClr val="595959"/>
                </a:solidFill>
                <a:latin typeface="Helvetica" pitchFamily="34" charset="0"/>
                <a:cs typeface="Helvetica" pitchFamily="34" charset="0"/>
              </a:rPr>
              <a:t>Niños y niñas, de entre 4 y 14 años en situación de Riesgo Social. Donde Servicios Sociales esté desarrollando un Plan de Intervención Familiar.</a:t>
            </a:r>
          </a:p>
          <a:p>
            <a:pPr marL="174625" indent="-174625">
              <a:spcAft>
                <a:spcPts val="100"/>
              </a:spcAft>
              <a:buFont typeface="Arial" charset="0"/>
              <a:buChar char="•"/>
            </a:pPr>
            <a:endParaRPr lang="es-ES" sz="1400">
              <a:solidFill>
                <a:srgbClr val="595959"/>
              </a:solidFill>
              <a:latin typeface="Helvetica" pitchFamily="34" charset="0"/>
              <a:cs typeface="Helvetica" pitchFamily="34" charset="0"/>
            </a:endParaRPr>
          </a:p>
          <a:p>
            <a:pPr marL="174625" indent="-174625">
              <a:spcAft>
                <a:spcPts val="100"/>
              </a:spcAft>
              <a:buFont typeface="Arial" charset="0"/>
              <a:buChar char="•"/>
            </a:pPr>
            <a:r>
              <a:rPr lang="es-ES" sz="1400">
                <a:solidFill>
                  <a:srgbClr val="595959"/>
                </a:solidFill>
                <a:latin typeface="Helvetica" pitchFamily="34" charset="0"/>
                <a:cs typeface="Helvetica" pitchFamily="34" charset="0"/>
              </a:rPr>
              <a:t>Familias en Situación de Vulnerabilidad Social.</a:t>
            </a:r>
          </a:p>
          <a:p>
            <a:pPr marL="174625" indent="-174625">
              <a:spcAft>
                <a:spcPts val="100"/>
              </a:spcAft>
              <a:buFont typeface="Arial" charset="0"/>
              <a:buChar char="•"/>
            </a:pPr>
            <a:endParaRPr lang="es-ES" sz="1400">
              <a:solidFill>
                <a:srgbClr val="595959"/>
              </a:solidFill>
              <a:latin typeface="Helvetica" pitchFamily="34" charset="0"/>
              <a:cs typeface="Helvetica" pitchFamily="34" charset="0"/>
            </a:endParaRPr>
          </a:p>
          <a:p>
            <a:pPr marL="174625" indent="-174625">
              <a:spcAft>
                <a:spcPts val="100"/>
              </a:spcAft>
              <a:buFont typeface="Arial" charset="0"/>
              <a:buChar char="•"/>
            </a:pPr>
            <a:r>
              <a:rPr lang="es-ES" sz="1400">
                <a:solidFill>
                  <a:srgbClr val="595959"/>
                </a:solidFill>
                <a:latin typeface="Helvetica" pitchFamily="34" charset="0"/>
                <a:cs typeface="Helvetica" pitchFamily="34" charset="0"/>
              </a:rPr>
              <a:t>Chavales garantizando una atención integral de manera individualizada.</a:t>
            </a:r>
          </a:p>
        </p:txBody>
      </p:sp>
      <p:sp>
        <p:nvSpPr>
          <p:cNvPr id="59396" name="CuadroTexto 7"/>
          <p:cNvSpPr txBox="1">
            <a:spLocks noChangeArrowheads="1"/>
          </p:cNvSpPr>
          <p:nvPr/>
        </p:nvSpPr>
        <p:spPr bwMode="auto">
          <a:xfrm>
            <a:off x="2417763" y="6159500"/>
            <a:ext cx="31623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100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Crece: Infancia y Juventud</a:t>
            </a:r>
            <a:endParaRPr lang="es-ES_tradnl" sz="1100">
              <a:solidFill>
                <a:schemeClr val="bg1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59397" name="CuadroTexto 8"/>
          <p:cNvSpPr txBox="1">
            <a:spLocks noChangeArrowheads="1"/>
          </p:cNvSpPr>
          <p:nvPr/>
        </p:nvSpPr>
        <p:spPr bwMode="auto">
          <a:xfrm>
            <a:off x="2417763" y="6334125"/>
            <a:ext cx="56927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400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Centro de Día Infantil: Proyecto de preservación Familiar para Niños y Niñas en Contextos de riesgo Social</a:t>
            </a:r>
          </a:p>
        </p:txBody>
      </p:sp>
      <p:pic>
        <p:nvPicPr>
          <p:cNvPr id="59398" name="Picture 2"/>
          <p:cNvPicPr>
            <a:picLocks noChangeAspect="1" noChangeArrowheads="1"/>
          </p:cNvPicPr>
          <p:nvPr/>
        </p:nvPicPr>
        <p:blipFill>
          <a:blip r:embed="rId2"/>
          <a:srcRect l="10834" t="13988" r="7976" b="18005"/>
          <a:stretch>
            <a:fillRect/>
          </a:stretch>
        </p:blipFill>
        <p:spPr bwMode="auto">
          <a:xfrm>
            <a:off x="1349375" y="1968500"/>
            <a:ext cx="4137025" cy="27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9" name="Picture 3"/>
          <p:cNvPicPr>
            <a:picLocks noChangeAspect="1" noChangeArrowheads="1"/>
          </p:cNvPicPr>
          <p:nvPr/>
        </p:nvPicPr>
        <p:blipFill>
          <a:blip r:embed="rId3"/>
          <a:srcRect l="28452" t="19495" r="9644" b="29688"/>
          <a:stretch>
            <a:fillRect/>
          </a:stretch>
        </p:blipFill>
        <p:spPr bwMode="auto">
          <a:xfrm>
            <a:off x="1349375" y="1287463"/>
            <a:ext cx="4137025" cy="271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CuadroTexto 10"/>
          <p:cNvSpPr txBox="1">
            <a:spLocks noChangeArrowheads="1"/>
          </p:cNvSpPr>
          <p:nvPr/>
        </p:nvSpPr>
        <p:spPr bwMode="auto">
          <a:xfrm>
            <a:off x="3846513" y="3017838"/>
            <a:ext cx="60594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400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5. Actividades del proyecto</a:t>
            </a:r>
          </a:p>
        </p:txBody>
      </p:sp>
      <p:sp>
        <p:nvSpPr>
          <p:cNvPr id="60418" name="CuadroTexto 7"/>
          <p:cNvSpPr txBox="1">
            <a:spLocks noChangeArrowheads="1"/>
          </p:cNvSpPr>
          <p:nvPr/>
        </p:nvSpPr>
        <p:spPr bwMode="auto">
          <a:xfrm>
            <a:off x="2417763" y="6159500"/>
            <a:ext cx="31623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100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Crece: Infancia y Juventud</a:t>
            </a:r>
            <a:endParaRPr lang="es-ES_tradnl" sz="1100">
              <a:solidFill>
                <a:schemeClr val="bg1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60419" name="CuadroTexto 8"/>
          <p:cNvSpPr txBox="1">
            <a:spLocks noChangeArrowheads="1"/>
          </p:cNvSpPr>
          <p:nvPr/>
        </p:nvSpPr>
        <p:spPr bwMode="auto">
          <a:xfrm>
            <a:off x="2417763" y="6334125"/>
            <a:ext cx="56927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400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Centro de Día Infantil: Proyecto de preservación Familiar para Niños y Niñas en Contextos de riesgo Social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CuadroTexto 10"/>
          <p:cNvSpPr txBox="1">
            <a:spLocks noChangeArrowheads="1"/>
          </p:cNvSpPr>
          <p:nvPr/>
        </p:nvSpPr>
        <p:spPr bwMode="auto">
          <a:xfrm>
            <a:off x="1760538" y="846138"/>
            <a:ext cx="48514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600">
                <a:solidFill>
                  <a:srgbClr val="D50200"/>
                </a:solidFill>
                <a:cs typeface="Arial" charset="0"/>
              </a:rPr>
              <a:t>Actividades del proyecto</a:t>
            </a:r>
          </a:p>
        </p:txBody>
      </p:sp>
      <p:cxnSp>
        <p:nvCxnSpPr>
          <p:cNvPr id="14" name="Conector recto 13"/>
          <p:cNvCxnSpPr/>
          <p:nvPr/>
        </p:nvCxnSpPr>
        <p:spPr>
          <a:xfrm>
            <a:off x="1862138" y="1676400"/>
            <a:ext cx="6545262" cy="1588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43" name="CuadroTexto 16"/>
          <p:cNvSpPr txBox="1">
            <a:spLocks noChangeArrowheads="1"/>
          </p:cNvSpPr>
          <p:nvPr/>
        </p:nvSpPr>
        <p:spPr bwMode="auto">
          <a:xfrm>
            <a:off x="5580063" y="1185863"/>
            <a:ext cx="4117975" cy="451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0">
            <a:spAutoFit/>
          </a:bodyPr>
          <a:lstStyle/>
          <a:p>
            <a:pPr marL="174625" indent="-174625">
              <a:spcAft>
                <a:spcPts val="100"/>
              </a:spcAft>
              <a:buFont typeface="Arial" charset="0"/>
              <a:buChar char="•"/>
            </a:pPr>
            <a:r>
              <a:rPr lang="es-ES" sz="1400">
                <a:solidFill>
                  <a:srgbClr val="595959"/>
                </a:solidFill>
                <a:latin typeface="Helvetica" pitchFamily="34" charset="0"/>
                <a:cs typeface="Helvetica" pitchFamily="34" charset="0"/>
              </a:rPr>
              <a:t>Diseño y ejecución de un Plan de Intervención Individual basado en un itinerario de trabajo social y educación familiar.</a:t>
            </a:r>
          </a:p>
          <a:p>
            <a:pPr marL="174625" indent="-174625">
              <a:spcAft>
                <a:spcPts val="100"/>
              </a:spcAft>
              <a:buFont typeface="Arial" charset="0"/>
              <a:buChar char="•"/>
            </a:pPr>
            <a:r>
              <a:rPr lang="es-ES" sz="1400">
                <a:solidFill>
                  <a:srgbClr val="595959"/>
                </a:solidFill>
                <a:latin typeface="Helvetica" pitchFamily="34" charset="0"/>
                <a:cs typeface="Helvetica" pitchFamily="34" charset="0"/>
              </a:rPr>
              <a:t>Apoyo psicosocial a través de una estrategia  de Acompañamiento personal a los niños y a las familias.</a:t>
            </a:r>
          </a:p>
          <a:p>
            <a:pPr marL="174625" indent="-174625">
              <a:spcAft>
                <a:spcPts val="100"/>
              </a:spcAft>
              <a:buFont typeface="Arial" charset="0"/>
              <a:buChar char="•"/>
            </a:pPr>
            <a:r>
              <a:rPr lang="es-ES" sz="1400">
                <a:solidFill>
                  <a:srgbClr val="595959"/>
                </a:solidFill>
                <a:latin typeface="Helvetica" pitchFamily="34" charset="0"/>
                <a:cs typeface="Helvetica" pitchFamily="34" charset="0"/>
              </a:rPr>
              <a:t>Programa diario de actividades de carácter extraescolar a nivel lúdico y educativo, deporte, refuerzo escolar…</a:t>
            </a:r>
          </a:p>
          <a:p>
            <a:pPr marL="174625" indent="-174625">
              <a:spcAft>
                <a:spcPts val="100"/>
              </a:spcAft>
              <a:buFont typeface="Arial" charset="0"/>
              <a:buChar char="•"/>
            </a:pPr>
            <a:r>
              <a:rPr lang="es-ES" sz="1400">
                <a:solidFill>
                  <a:srgbClr val="595959"/>
                </a:solidFill>
                <a:latin typeface="Helvetica" pitchFamily="34" charset="0"/>
                <a:cs typeface="Helvetica" pitchFamily="34" charset="0"/>
              </a:rPr>
              <a:t>Actividad Asistencial (manutención e higiene). </a:t>
            </a:r>
          </a:p>
          <a:p>
            <a:pPr marL="174625" indent="-174625">
              <a:spcAft>
                <a:spcPts val="100"/>
              </a:spcAft>
              <a:buFont typeface="Arial" charset="0"/>
              <a:buChar char="•"/>
            </a:pPr>
            <a:r>
              <a:rPr lang="es-ES" sz="1400">
                <a:solidFill>
                  <a:srgbClr val="595959"/>
                </a:solidFill>
                <a:latin typeface="Helvetica" pitchFamily="34" charset="0"/>
                <a:cs typeface="Helvetica" pitchFamily="34" charset="0"/>
              </a:rPr>
              <a:t>Trabajo en “red social” a través de los agentes implicados en cada caso.</a:t>
            </a:r>
          </a:p>
          <a:p>
            <a:pPr marL="174625" indent="-174625">
              <a:spcAft>
                <a:spcPts val="100"/>
              </a:spcAft>
              <a:buFont typeface="Arial" charset="0"/>
              <a:buChar char="•"/>
            </a:pPr>
            <a:r>
              <a:rPr lang="es-ES" sz="1400">
                <a:solidFill>
                  <a:srgbClr val="595959"/>
                </a:solidFill>
                <a:latin typeface="Helvetica" pitchFamily="34" charset="0"/>
                <a:cs typeface="Helvetica" pitchFamily="34" charset="0"/>
              </a:rPr>
              <a:t>Conexión Comunitaria a través del Voluntariado / Apoyo Social.</a:t>
            </a:r>
          </a:p>
          <a:p>
            <a:pPr marL="174625" indent="-174625">
              <a:spcAft>
                <a:spcPts val="100"/>
              </a:spcAft>
              <a:buFont typeface="Arial" charset="0"/>
              <a:buChar char="•"/>
            </a:pPr>
            <a:r>
              <a:rPr lang="es-ES" sz="1400">
                <a:solidFill>
                  <a:srgbClr val="595959"/>
                </a:solidFill>
                <a:latin typeface="Helvetica" pitchFamily="34" charset="0"/>
                <a:cs typeface="Helvetica" pitchFamily="34" charset="0"/>
              </a:rPr>
              <a:t>Intervención Grupal con Adultos de Referencia:</a:t>
            </a:r>
          </a:p>
          <a:p>
            <a:pPr marL="631825" lvl="1" indent="-174625">
              <a:spcAft>
                <a:spcPts val="100"/>
              </a:spcAft>
              <a:buFont typeface="Arial" charset="0"/>
              <a:buChar char="•"/>
            </a:pPr>
            <a:r>
              <a:rPr lang="es-ES" sz="1400">
                <a:solidFill>
                  <a:srgbClr val="595959"/>
                </a:solidFill>
                <a:latin typeface="Helvetica" pitchFamily="34" charset="0"/>
                <a:cs typeface="Helvetica" pitchFamily="34" charset="0"/>
              </a:rPr>
              <a:t>Orientación Familiar y Escuela de Padres.</a:t>
            </a:r>
          </a:p>
          <a:p>
            <a:pPr marL="631825" lvl="1" indent="-174625">
              <a:spcAft>
                <a:spcPts val="100"/>
              </a:spcAft>
              <a:buFont typeface="Arial" charset="0"/>
              <a:buChar char="•"/>
            </a:pPr>
            <a:r>
              <a:rPr lang="es-ES" sz="1400">
                <a:solidFill>
                  <a:srgbClr val="595959"/>
                </a:solidFill>
                <a:latin typeface="Helvetica" pitchFamily="34" charset="0"/>
                <a:cs typeface="Helvetica" pitchFamily="34" charset="0"/>
              </a:rPr>
              <a:t>Actividades Comunitarias e Intergeneracionales. </a:t>
            </a:r>
          </a:p>
          <a:p>
            <a:pPr marL="631825" lvl="1" indent="-174625">
              <a:spcAft>
                <a:spcPts val="100"/>
              </a:spcAft>
              <a:buFont typeface="Arial" charset="0"/>
              <a:buChar char="•"/>
            </a:pPr>
            <a:r>
              <a:rPr lang="es-ES" sz="1400">
                <a:solidFill>
                  <a:srgbClr val="595959"/>
                </a:solidFill>
                <a:latin typeface="Helvetica" pitchFamily="34" charset="0"/>
                <a:cs typeface="Helvetica" pitchFamily="34" charset="0"/>
              </a:rPr>
              <a:t>Grupos de Autoapoyo. </a:t>
            </a:r>
          </a:p>
        </p:txBody>
      </p:sp>
      <p:sp>
        <p:nvSpPr>
          <p:cNvPr id="61444" name="CuadroTexto 7"/>
          <p:cNvSpPr txBox="1">
            <a:spLocks noChangeArrowheads="1"/>
          </p:cNvSpPr>
          <p:nvPr/>
        </p:nvSpPr>
        <p:spPr bwMode="auto">
          <a:xfrm>
            <a:off x="2417763" y="6159500"/>
            <a:ext cx="31623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100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Crece: Infancia y Juventud</a:t>
            </a:r>
            <a:endParaRPr lang="es-ES_tradnl" sz="1100">
              <a:solidFill>
                <a:schemeClr val="bg1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61445" name="CuadroTexto 8"/>
          <p:cNvSpPr txBox="1">
            <a:spLocks noChangeArrowheads="1"/>
          </p:cNvSpPr>
          <p:nvPr/>
        </p:nvSpPr>
        <p:spPr bwMode="auto">
          <a:xfrm>
            <a:off x="2417763" y="6334125"/>
            <a:ext cx="56927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400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Centro de Día Infantil: Proyecto de preservación Familiar para Niños y Niñas en Contextos de riesgo Social</a:t>
            </a:r>
          </a:p>
        </p:txBody>
      </p:sp>
      <p:pic>
        <p:nvPicPr>
          <p:cNvPr id="61446" name="Picture 2"/>
          <p:cNvPicPr>
            <a:picLocks noChangeAspect="1" noChangeArrowheads="1"/>
          </p:cNvPicPr>
          <p:nvPr/>
        </p:nvPicPr>
        <p:blipFill>
          <a:blip r:embed="rId2"/>
          <a:srcRect l="10834" t="13988" r="7976" b="18005"/>
          <a:stretch>
            <a:fillRect/>
          </a:stretch>
        </p:blipFill>
        <p:spPr bwMode="auto">
          <a:xfrm>
            <a:off x="1349375" y="1287463"/>
            <a:ext cx="413702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Conector recto 13"/>
          <p:cNvCxnSpPr/>
          <p:nvPr/>
        </p:nvCxnSpPr>
        <p:spPr>
          <a:xfrm>
            <a:off x="1862138" y="1676400"/>
            <a:ext cx="6545262" cy="1588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02" name="CuadroTexto 7"/>
          <p:cNvSpPr txBox="1">
            <a:spLocks noChangeArrowheads="1"/>
          </p:cNvSpPr>
          <p:nvPr/>
        </p:nvSpPr>
        <p:spPr bwMode="auto">
          <a:xfrm>
            <a:off x="2417763" y="6159500"/>
            <a:ext cx="31623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100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Crece: Infancia y Juventud</a:t>
            </a:r>
            <a:endParaRPr lang="es-ES_tradnl" sz="1100">
              <a:solidFill>
                <a:schemeClr val="bg1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51203" name="CuadroTexto 8"/>
          <p:cNvSpPr txBox="1">
            <a:spLocks noChangeArrowheads="1"/>
          </p:cNvSpPr>
          <p:nvPr/>
        </p:nvSpPr>
        <p:spPr bwMode="auto">
          <a:xfrm>
            <a:off x="2417763" y="6334125"/>
            <a:ext cx="56927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400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Centro de Día Infantil: Proyecto de preservación Familiar para Niños y Niñas en Contextos de riesgo Social</a:t>
            </a:r>
          </a:p>
        </p:txBody>
      </p:sp>
      <p:sp>
        <p:nvSpPr>
          <p:cNvPr id="10" name="CuadroTexto 11"/>
          <p:cNvSpPr txBox="1"/>
          <p:nvPr/>
        </p:nvSpPr>
        <p:spPr>
          <a:xfrm>
            <a:off x="1744663" y="1058863"/>
            <a:ext cx="714533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0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La misión</a:t>
            </a:r>
            <a:endParaRPr lang="es-ES_tradnl" sz="20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1205" name="CuadroTexto 16"/>
          <p:cNvSpPr txBox="1">
            <a:spLocks noChangeArrowheads="1"/>
          </p:cNvSpPr>
          <p:nvPr/>
        </p:nvSpPr>
        <p:spPr bwMode="auto">
          <a:xfrm>
            <a:off x="1770063" y="2219325"/>
            <a:ext cx="7493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0">
            <a:spAutoFit/>
          </a:bodyPr>
          <a:lstStyle/>
          <a:p>
            <a:pPr>
              <a:spcAft>
                <a:spcPts val="100"/>
              </a:spcAft>
            </a:pPr>
            <a:r>
              <a:rPr lang="es-ES" sz="1400">
                <a:solidFill>
                  <a:srgbClr val="595959"/>
                </a:solidFill>
                <a:latin typeface="Helvetica" pitchFamily="34" charset="0"/>
                <a:cs typeface="Helvetica" pitchFamily="34" charset="0"/>
              </a:rPr>
              <a:t>“Estar cada vez más cerca de las personas vulnerables en los ámbitos nacional e internacional a través de acciones de carácter preventivo, asistencial, rehabilitador y de desarrollo, realizadas esencialmente por voluntariado”</a:t>
            </a:r>
          </a:p>
        </p:txBody>
      </p:sp>
      <p:sp>
        <p:nvSpPr>
          <p:cNvPr id="13" name="CuadroTexto 11"/>
          <p:cNvSpPr txBox="1"/>
          <p:nvPr/>
        </p:nvSpPr>
        <p:spPr>
          <a:xfrm>
            <a:off x="1747838" y="3427413"/>
            <a:ext cx="714533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0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La Visión</a:t>
            </a:r>
            <a:endParaRPr lang="es-ES_tradnl" sz="20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1207" name="CuadroTexto 16"/>
          <p:cNvSpPr txBox="1">
            <a:spLocks noChangeArrowheads="1"/>
          </p:cNvSpPr>
          <p:nvPr/>
        </p:nvSpPr>
        <p:spPr bwMode="auto">
          <a:xfrm>
            <a:off x="1773238" y="4587875"/>
            <a:ext cx="7493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0">
            <a:spAutoFit/>
          </a:bodyPr>
          <a:lstStyle/>
          <a:p>
            <a:pPr>
              <a:spcAft>
                <a:spcPts val="100"/>
              </a:spcAft>
            </a:pPr>
            <a:r>
              <a:rPr lang="es-ES" sz="1400">
                <a:solidFill>
                  <a:srgbClr val="595959"/>
                </a:solidFill>
                <a:latin typeface="Helvetica" pitchFamily="34" charset="0"/>
                <a:cs typeface="Helvetica" pitchFamily="34" charset="0"/>
              </a:rPr>
              <a:t>“Cruz Roja Española, como organización humanitaria y de acción voluntaria arraigada en la sociedad, dará respuestas integrales desde una perspectiva de desarrollo a las víctimas de desastres y emergencias, a problemas sociales, de salud y medioambientales”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CuadroTexto 10"/>
          <p:cNvSpPr txBox="1">
            <a:spLocks noChangeArrowheads="1"/>
          </p:cNvSpPr>
          <p:nvPr/>
        </p:nvSpPr>
        <p:spPr bwMode="auto">
          <a:xfrm>
            <a:off x="3846513" y="3017838"/>
            <a:ext cx="60594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400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1. Naturaleza del proyecto</a:t>
            </a:r>
          </a:p>
        </p:txBody>
      </p:sp>
      <p:sp>
        <p:nvSpPr>
          <p:cNvPr id="52226" name="CuadroTexto 7"/>
          <p:cNvSpPr txBox="1">
            <a:spLocks noChangeArrowheads="1"/>
          </p:cNvSpPr>
          <p:nvPr/>
        </p:nvSpPr>
        <p:spPr bwMode="auto">
          <a:xfrm>
            <a:off x="2417763" y="6159500"/>
            <a:ext cx="31623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100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Crece: Infancia y Juventud</a:t>
            </a:r>
            <a:endParaRPr lang="es-ES_tradnl" sz="1100">
              <a:solidFill>
                <a:schemeClr val="bg1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52227" name="CuadroTexto 8"/>
          <p:cNvSpPr txBox="1">
            <a:spLocks noChangeArrowheads="1"/>
          </p:cNvSpPr>
          <p:nvPr/>
        </p:nvSpPr>
        <p:spPr bwMode="auto">
          <a:xfrm>
            <a:off x="2417763" y="6334125"/>
            <a:ext cx="56927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400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Centro de Día Infantil: Proyecto de preservación Familiar para Niños y Niñas en Contextos de riesgo Social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CuadroTexto 10"/>
          <p:cNvSpPr txBox="1">
            <a:spLocks noChangeArrowheads="1"/>
          </p:cNvSpPr>
          <p:nvPr/>
        </p:nvSpPr>
        <p:spPr bwMode="auto">
          <a:xfrm>
            <a:off x="1760538" y="846138"/>
            <a:ext cx="48514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600">
                <a:solidFill>
                  <a:srgbClr val="D50200"/>
                </a:solidFill>
                <a:cs typeface="Arial" charset="0"/>
              </a:rPr>
              <a:t>Naturaleza del proyecto</a:t>
            </a:r>
          </a:p>
        </p:txBody>
      </p:sp>
      <p:cxnSp>
        <p:nvCxnSpPr>
          <p:cNvPr id="14" name="Conector recto 13"/>
          <p:cNvCxnSpPr/>
          <p:nvPr/>
        </p:nvCxnSpPr>
        <p:spPr>
          <a:xfrm>
            <a:off x="1862138" y="1676400"/>
            <a:ext cx="6545262" cy="1588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251" name="CuadroTexto 16"/>
          <p:cNvSpPr txBox="1">
            <a:spLocks noChangeArrowheads="1"/>
          </p:cNvSpPr>
          <p:nvPr/>
        </p:nvSpPr>
        <p:spPr bwMode="auto">
          <a:xfrm>
            <a:off x="4940300" y="2233613"/>
            <a:ext cx="4819650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0">
            <a:spAutoFit/>
          </a:bodyPr>
          <a:lstStyle/>
          <a:p>
            <a:pPr>
              <a:spcAft>
                <a:spcPts val="100"/>
              </a:spcAft>
            </a:pPr>
            <a:r>
              <a:rPr lang="es-ES" sz="1400">
                <a:solidFill>
                  <a:srgbClr val="595959"/>
                </a:solidFill>
                <a:latin typeface="Helvetica" pitchFamily="34" charset="0"/>
                <a:cs typeface="Helvetica" pitchFamily="34" charset="0"/>
              </a:rPr>
              <a:t>Es un recurso comunitario que proporciona cuidado y atención educativa, de carácter diurno, a niños y niñas en situación de riesgo social.</a:t>
            </a:r>
          </a:p>
          <a:p>
            <a:pPr>
              <a:spcAft>
                <a:spcPts val="100"/>
              </a:spcAft>
            </a:pPr>
            <a:endParaRPr lang="es-ES" sz="1400">
              <a:solidFill>
                <a:srgbClr val="595959"/>
              </a:solidFill>
              <a:latin typeface="Helvetica" pitchFamily="34" charset="0"/>
              <a:cs typeface="Helvetica" pitchFamily="34" charset="0"/>
            </a:endParaRPr>
          </a:p>
          <a:p>
            <a:pPr>
              <a:spcAft>
                <a:spcPts val="100"/>
              </a:spcAft>
            </a:pPr>
            <a:r>
              <a:rPr lang="es-ES" sz="1400">
                <a:solidFill>
                  <a:srgbClr val="595959"/>
                </a:solidFill>
                <a:latin typeface="Helvetica" pitchFamily="34" charset="0"/>
                <a:cs typeface="Helvetica" pitchFamily="34" charset="0"/>
              </a:rPr>
              <a:t>Se ofrecen servicios de soporte y apoyo a las familias dirigidos a evitar que los niños y las niñas sean separados de sus familias debido a las situaciones de riesgo que se dan en sus vidas.</a:t>
            </a:r>
          </a:p>
        </p:txBody>
      </p:sp>
      <p:sp>
        <p:nvSpPr>
          <p:cNvPr id="53252" name="CuadroTexto 7"/>
          <p:cNvSpPr txBox="1">
            <a:spLocks noChangeArrowheads="1"/>
          </p:cNvSpPr>
          <p:nvPr/>
        </p:nvSpPr>
        <p:spPr bwMode="auto">
          <a:xfrm>
            <a:off x="2417763" y="6159500"/>
            <a:ext cx="31623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100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Crece: Infancia y Juventud</a:t>
            </a:r>
            <a:endParaRPr lang="es-ES_tradnl" sz="1100">
              <a:solidFill>
                <a:schemeClr val="bg1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53253" name="CuadroTexto 8"/>
          <p:cNvSpPr txBox="1">
            <a:spLocks noChangeArrowheads="1"/>
          </p:cNvSpPr>
          <p:nvPr/>
        </p:nvSpPr>
        <p:spPr bwMode="auto">
          <a:xfrm>
            <a:off x="2417763" y="6334125"/>
            <a:ext cx="56927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400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Centro de Día Infantil: Proyecto de preservación Familiar para Niños y Niñas en Contextos de riesgo Social</a:t>
            </a:r>
          </a:p>
        </p:txBody>
      </p:sp>
      <p:pic>
        <p:nvPicPr>
          <p:cNvPr id="53254" name="Picture 3"/>
          <p:cNvPicPr>
            <a:picLocks noChangeAspect="1" noChangeArrowheads="1"/>
          </p:cNvPicPr>
          <p:nvPr/>
        </p:nvPicPr>
        <p:blipFill>
          <a:blip r:embed="rId2"/>
          <a:srcRect l="29208" t="13058" r="24103" b="5544"/>
          <a:stretch>
            <a:fillRect/>
          </a:stretch>
        </p:blipFill>
        <p:spPr bwMode="auto">
          <a:xfrm>
            <a:off x="1349375" y="1763713"/>
            <a:ext cx="2700338" cy="376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CuadroTexto 10"/>
          <p:cNvSpPr txBox="1">
            <a:spLocks noChangeArrowheads="1"/>
          </p:cNvSpPr>
          <p:nvPr/>
        </p:nvSpPr>
        <p:spPr bwMode="auto">
          <a:xfrm>
            <a:off x="1760538" y="846138"/>
            <a:ext cx="48514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600">
                <a:solidFill>
                  <a:srgbClr val="D50200"/>
                </a:solidFill>
                <a:cs typeface="Arial" charset="0"/>
              </a:rPr>
              <a:t>Naturaleza del proyecto</a:t>
            </a:r>
          </a:p>
        </p:txBody>
      </p:sp>
      <p:cxnSp>
        <p:nvCxnSpPr>
          <p:cNvPr id="14" name="Conector recto 13"/>
          <p:cNvCxnSpPr/>
          <p:nvPr/>
        </p:nvCxnSpPr>
        <p:spPr>
          <a:xfrm>
            <a:off x="1862138" y="1676400"/>
            <a:ext cx="6545262" cy="1588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275" name="CuadroTexto 16"/>
          <p:cNvSpPr txBox="1">
            <a:spLocks noChangeArrowheads="1"/>
          </p:cNvSpPr>
          <p:nvPr/>
        </p:nvSpPr>
        <p:spPr bwMode="auto">
          <a:xfrm>
            <a:off x="4940300" y="2219325"/>
            <a:ext cx="4819650" cy="298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0">
            <a:spAutoFit/>
          </a:bodyPr>
          <a:lstStyle/>
          <a:p>
            <a:pPr>
              <a:spcAft>
                <a:spcPts val="100"/>
              </a:spcAft>
            </a:pPr>
            <a:r>
              <a:rPr lang="es-ES" sz="1400">
                <a:solidFill>
                  <a:srgbClr val="595959"/>
                </a:solidFill>
                <a:latin typeface="Helvetica" pitchFamily="34" charset="0"/>
                <a:cs typeface="Helvetica" pitchFamily="34" charset="0"/>
              </a:rPr>
              <a:t>El Centro de Día procura, de forma complementaría a la escuela y a las familias, la atención a los niños y niñas en horario extra-escolar. Al tiempo que apoya a los adultos de</a:t>
            </a:r>
          </a:p>
          <a:p>
            <a:pPr>
              <a:spcAft>
                <a:spcPts val="100"/>
              </a:spcAft>
            </a:pPr>
            <a:r>
              <a:rPr lang="es-ES" sz="1400">
                <a:solidFill>
                  <a:srgbClr val="595959"/>
                </a:solidFill>
                <a:latin typeface="Helvetica" pitchFamily="34" charset="0"/>
                <a:cs typeface="Helvetica" pitchFamily="34" charset="0"/>
              </a:rPr>
              <a:t>referencia (padres y abuelos) en su función educativa y de crianza.</a:t>
            </a:r>
          </a:p>
          <a:p>
            <a:pPr>
              <a:spcAft>
                <a:spcPts val="100"/>
              </a:spcAft>
            </a:pPr>
            <a:endParaRPr lang="es-ES" sz="1400">
              <a:solidFill>
                <a:srgbClr val="595959"/>
              </a:solidFill>
              <a:latin typeface="Helvetica" pitchFamily="34" charset="0"/>
              <a:cs typeface="Helvetica" pitchFamily="34" charset="0"/>
            </a:endParaRPr>
          </a:p>
          <a:p>
            <a:pPr>
              <a:spcAft>
                <a:spcPts val="100"/>
              </a:spcAft>
            </a:pPr>
            <a:r>
              <a:rPr lang="es-ES" sz="1400">
                <a:solidFill>
                  <a:srgbClr val="595959"/>
                </a:solidFill>
                <a:latin typeface="Helvetica" pitchFamily="34" charset="0"/>
                <a:cs typeface="Helvetica" pitchFamily="34" charset="0"/>
              </a:rPr>
              <a:t>La acción se desarrolla en coordinación con los Servicios</a:t>
            </a:r>
          </a:p>
          <a:p>
            <a:pPr>
              <a:spcAft>
                <a:spcPts val="100"/>
              </a:spcAft>
            </a:pPr>
            <a:r>
              <a:rPr lang="es-ES" sz="1400">
                <a:solidFill>
                  <a:srgbClr val="595959"/>
                </a:solidFill>
                <a:latin typeface="Helvetica" pitchFamily="34" charset="0"/>
                <a:cs typeface="Helvetica" pitchFamily="34" charset="0"/>
              </a:rPr>
              <a:t>Sociales de cada localidad. Se interviene a través de una</a:t>
            </a:r>
          </a:p>
          <a:p>
            <a:pPr>
              <a:spcAft>
                <a:spcPts val="100"/>
              </a:spcAft>
            </a:pPr>
            <a:r>
              <a:rPr lang="es-ES" sz="1400">
                <a:solidFill>
                  <a:srgbClr val="595959"/>
                </a:solidFill>
                <a:latin typeface="Helvetica" pitchFamily="34" charset="0"/>
                <a:cs typeface="Helvetica" pitchFamily="34" charset="0"/>
              </a:rPr>
              <a:t>metodología de “Red Social”.</a:t>
            </a:r>
          </a:p>
          <a:p>
            <a:pPr>
              <a:spcAft>
                <a:spcPts val="100"/>
              </a:spcAft>
            </a:pPr>
            <a:endParaRPr lang="es-ES" sz="1400">
              <a:solidFill>
                <a:srgbClr val="595959"/>
              </a:solidFill>
              <a:latin typeface="Helvetica" pitchFamily="34" charset="0"/>
              <a:cs typeface="Helvetica" pitchFamily="34" charset="0"/>
            </a:endParaRPr>
          </a:p>
          <a:p>
            <a:pPr>
              <a:spcAft>
                <a:spcPts val="100"/>
              </a:spcAft>
            </a:pPr>
            <a:r>
              <a:rPr lang="es-ES" sz="1400">
                <a:solidFill>
                  <a:srgbClr val="595959"/>
                </a:solidFill>
                <a:latin typeface="Helvetica" pitchFamily="34" charset="0"/>
                <a:cs typeface="Helvetica" pitchFamily="34" charset="0"/>
              </a:rPr>
              <a:t>La consensuan “objetivos compartidos” respecto a la mejora de las situaciones de riesgo de los niños y las familias entre todos los agentes intervinientes.</a:t>
            </a:r>
          </a:p>
        </p:txBody>
      </p:sp>
      <p:sp>
        <p:nvSpPr>
          <p:cNvPr id="54276" name="CuadroTexto 7"/>
          <p:cNvSpPr txBox="1">
            <a:spLocks noChangeArrowheads="1"/>
          </p:cNvSpPr>
          <p:nvPr/>
        </p:nvSpPr>
        <p:spPr bwMode="auto">
          <a:xfrm>
            <a:off x="2417763" y="6159500"/>
            <a:ext cx="31623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100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Crece: Infancia y Juventud</a:t>
            </a:r>
            <a:endParaRPr lang="es-ES_tradnl" sz="1100">
              <a:solidFill>
                <a:schemeClr val="bg1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54277" name="CuadroTexto 8"/>
          <p:cNvSpPr txBox="1">
            <a:spLocks noChangeArrowheads="1"/>
          </p:cNvSpPr>
          <p:nvPr/>
        </p:nvSpPr>
        <p:spPr bwMode="auto">
          <a:xfrm>
            <a:off x="2417763" y="6334125"/>
            <a:ext cx="56927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400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Centro de Día Infantil: Proyecto de preservación Familiar para Niños y Niñas en Contextos de riesgo Social</a:t>
            </a:r>
          </a:p>
        </p:txBody>
      </p:sp>
      <p:pic>
        <p:nvPicPr>
          <p:cNvPr id="54278" name="Picture 2"/>
          <p:cNvPicPr>
            <a:picLocks noChangeAspect="1" noChangeArrowheads="1"/>
          </p:cNvPicPr>
          <p:nvPr/>
        </p:nvPicPr>
        <p:blipFill>
          <a:blip r:embed="rId2"/>
          <a:srcRect l="40517" t="12154" r="15118" b="6548"/>
          <a:stretch>
            <a:fillRect/>
          </a:stretch>
        </p:blipFill>
        <p:spPr bwMode="auto">
          <a:xfrm>
            <a:off x="1349375" y="1763713"/>
            <a:ext cx="2578100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CuadroTexto 10"/>
          <p:cNvSpPr txBox="1">
            <a:spLocks noChangeArrowheads="1"/>
          </p:cNvSpPr>
          <p:nvPr/>
        </p:nvSpPr>
        <p:spPr bwMode="auto">
          <a:xfrm>
            <a:off x="3846513" y="3017838"/>
            <a:ext cx="60594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400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2. Objetivo</a:t>
            </a:r>
          </a:p>
        </p:txBody>
      </p:sp>
      <p:sp>
        <p:nvSpPr>
          <p:cNvPr id="55298" name="CuadroTexto 7"/>
          <p:cNvSpPr txBox="1">
            <a:spLocks noChangeArrowheads="1"/>
          </p:cNvSpPr>
          <p:nvPr/>
        </p:nvSpPr>
        <p:spPr bwMode="auto">
          <a:xfrm>
            <a:off x="2417763" y="6159500"/>
            <a:ext cx="31623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100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Crece: Infancia y Juventud</a:t>
            </a:r>
            <a:endParaRPr lang="es-ES_tradnl" sz="1100">
              <a:solidFill>
                <a:schemeClr val="bg1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55299" name="CuadroTexto 8"/>
          <p:cNvSpPr txBox="1">
            <a:spLocks noChangeArrowheads="1"/>
          </p:cNvSpPr>
          <p:nvPr/>
        </p:nvSpPr>
        <p:spPr bwMode="auto">
          <a:xfrm>
            <a:off x="2417763" y="6334125"/>
            <a:ext cx="56927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400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Centro de Día Infantil: Proyecto de preservación Familiar para Niños y Niñas en Contextos de riesgo Social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CuadroTexto 10"/>
          <p:cNvSpPr txBox="1">
            <a:spLocks noChangeArrowheads="1"/>
          </p:cNvSpPr>
          <p:nvPr/>
        </p:nvSpPr>
        <p:spPr bwMode="auto">
          <a:xfrm>
            <a:off x="1760538" y="846138"/>
            <a:ext cx="48514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600">
                <a:solidFill>
                  <a:srgbClr val="D50200"/>
                </a:solidFill>
                <a:cs typeface="Arial" charset="0"/>
              </a:rPr>
              <a:t>Objetivo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1744663" y="1058863"/>
            <a:ext cx="714533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0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Objetivo General</a:t>
            </a:r>
            <a:endParaRPr lang="es-ES_tradnl" sz="20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  <p:cxnSp>
        <p:nvCxnSpPr>
          <p:cNvPr id="14" name="Conector recto 13"/>
          <p:cNvCxnSpPr/>
          <p:nvPr/>
        </p:nvCxnSpPr>
        <p:spPr>
          <a:xfrm>
            <a:off x="1862138" y="1676400"/>
            <a:ext cx="6545262" cy="1588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324" name="CuadroTexto 16"/>
          <p:cNvSpPr txBox="1">
            <a:spLocks noChangeArrowheads="1"/>
          </p:cNvSpPr>
          <p:nvPr/>
        </p:nvSpPr>
        <p:spPr bwMode="auto">
          <a:xfrm>
            <a:off x="1770063" y="2219325"/>
            <a:ext cx="7493000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0">
            <a:spAutoFit/>
          </a:bodyPr>
          <a:lstStyle/>
          <a:p>
            <a:pPr>
              <a:spcAft>
                <a:spcPts val="100"/>
              </a:spcAft>
            </a:pPr>
            <a:r>
              <a:rPr lang="es-ES" sz="1400">
                <a:solidFill>
                  <a:srgbClr val="595959"/>
                </a:solidFill>
                <a:latin typeface="Helvetica" pitchFamily="34" charset="0"/>
                <a:cs typeface="Helvetica" pitchFamily="34" charset="0"/>
              </a:rPr>
              <a:t>Prevenir la separación familiar de los niños y niñas que se encuentran en situación de riesgo</a:t>
            </a:r>
          </a:p>
          <a:p>
            <a:pPr>
              <a:spcAft>
                <a:spcPts val="100"/>
              </a:spcAft>
            </a:pPr>
            <a:r>
              <a:rPr lang="es-ES" sz="1400">
                <a:solidFill>
                  <a:srgbClr val="595959"/>
                </a:solidFill>
                <a:latin typeface="Helvetica" pitchFamily="34" charset="0"/>
                <a:cs typeface="Helvetica" pitchFamily="34" charset="0"/>
              </a:rPr>
              <a:t>social.</a:t>
            </a:r>
          </a:p>
          <a:p>
            <a:pPr>
              <a:spcAft>
                <a:spcPts val="100"/>
              </a:spcAft>
            </a:pPr>
            <a:endParaRPr lang="es-ES" sz="1400">
              <a:solidFill>
                <a:srgbClr val="595959"/>
              </a:solidFill>
              <a:latin typeface="Helvetica" pitchFamily="34" charset="0"/>
              <a:cs typeface="Helvetica" pitchFamily="34" charset="0"/>
            </a:endParaRPr>
          </a:p>
          <a:p>
            <a:pPr>
              <a:spcAft>
                <a:spcPts val="100"/>
              </a:spcAft>
            </a:pPr>
            <a:r>
              <a:rPr lang="es-ES" sz="1400">
                <a:solidFill>
                  <a:srgbClr val="595959"/>
                </a:solidFill>
                <a:latin typeface="Helvetica" pitchFamily="34" charset="0"/>
                <a:cs typeface="Helvetica" pitchFamily="34" charset="0"/>
              </a:rPr>
              <a:t>Llegar a constituirnos como tutores de resiliencia hacia los niños/as que sufren las</a:t>
            </a:r>
          </a:p>
          <a:p>
            <a:pPr>
              <a:spcAft>
                <a:spcPts val="100"/>
              </a:spcAft>
            </a:pPr>
            <a:r>
              <a:rPr lang="es-ES" sz="1400">
                <a:solidFill>
                  <a:srgbClr val="595959"/>
                </a:solidFill>
                <a:latin typeface="Helvetica" pitchFamily="34" charset="0"/>
                <a:cs typeface="Helvetica" pitchFamily="34" charset="0"/>
              </a:rPr>
              <a:t>consecuencias de la exclusión y el desamparo familiar a través de una propuesta socio-educativa de carácter extraescolar.</a:t>
            </a:r>
          </a:p>
        </p:txBody>
      </p:sp>
      <p:sp>
        <p:nvSpPr>
          <p:cNvPr id="56325" name="CuadroTexto 7"/>
          <p:cNvSpPr txBox="1">
            <a:spLocks noChangeArrowheads="1"/>
          </p:cNvSpPr>
          <p:nvPr/>
        </p:nvSpPr>
        <p:spPr bwMode="auto">
          <a:xfrm>
            <a:off x="2417763" y="6159500"/>
            <a:ext cx="31623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100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Crece: Infancia y Juventud</a:t>
            </a:r>
            <a:endParaRPr lang="es-ES_tradnl" sz="1100">
              <a:solidFill>
                <a:schemeClr val="bg1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56326" name="CuadroTexto 8"/>
          <p:cNvSpPr txBox="1">
            <a:spLocks noChangeArrowheads="1"/>
          </p:cNvSpPr>
          <p:nvPr/>
        </p:nvSpPr>
        <p:spPr bwMode="auto">
          <a:xfrm>
            <a:off x="2417763" y="6334125"/>
            <a:ext cx="56927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400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Centro de Día Infantil: Proyecto de preservación Familiar para Niños y Niñas en Contextos de riesgo Social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CuadroTexto 10"/>
          <p:cNvSpPr txBox="1">
            <a:spLocks noChangeArrowheads="1"/>
          </p:cNvSpPr>
          <p:nvPr/>
        </p:nvSpPr>
        <p:spPr bwMode="auto">
          <a:xfrm>
            <a:off x="1760538" y="846138"/>
            <a:ext cx="48514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600">
                <a:solidFill>
                  <a:srgbClr val="D50200"/>
                </a:solidFill>
                <a:cs typeface="Arial" charset="0"/>
              </a:rPr>
              <a:t>Objetivo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1744663" y="1058863"/>
            <a:ext cx="714533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0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Objetivos Específicos</a:t>
            </a:r>
            <a:endParaRPr lang="es-ES_tradnl" sz="20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  <p:cxnSp>
        <p:nvCxnSpPr>
          <p:cNvPr id="14" name="Conector recto 13"/>
          <p:cNvCxnSpPr/>
          <p:nvPr/>
        </p:nvCxnSpPr>
        <p:spPr>
          <a:xfrm>
            <a:off x="1862138" y="1676400"/>
            <a:ext cx="6545262" cy="1588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348" name="CuadroTexto 16"/>
          <p:cNvSpPr txBox="1">
            <a:spLocks noChangeArrowheads="1"/>
          </p:cNvSpPr>
          <p:nvPr/>
        </p:nvSpPr>
        <p:spPr bwMode="auto">
          <a:xfrm>
            <a:off x="1770063" y="1985963"/>
            <a:ext cx="7493000" cy="369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0">
            <a:spAutoFit/>
          </a:bodyPr>
          <a:lstStyle/>
          <a:p>
            <a:pPr marL="179388" indent="-179388">
              <a:spcAft>
                <a:spcPts val="100"/>
              </a:spcAft>
              <a:buFont typeface="Arial" charset="0"/>
              <a:buChar char="•"/>
            </a:pPr>
            <a:r>
              <a:rPr lang="es-ES" sz="1400">
                <a:solidFill>
                  <a:srgbClr val="595959"/>
                </a:solidFill>
                <a:latin typeface="Helvetica" pitchFamily="34" charset="0"/>
                <a:cs typeface="Helvetica" pitchFamily="34" charset="0"/>
              </a:rPr>
              <a:t>Ofrecer una alternativa de cuidado a los menores de edad cuyos adultos de referencia se encuentran en una situación de extrema vulnerabilidad social.</a:t>
            </a:r>
          </a:p>
          <a:p>
            <a:pPr marL="179388" indent="-179388">
              <a:spcAft>
                <a:spcPts val="100"/>
              </a:spcAft>
              <a:buFont typeface="Arial" charset="0"/>
              <a:buChar char="•"/>
            </a:pPr>
            <a:r>
              <a:rPr lang="es-ES" sz="1400">
                <a:solidFill>
                  <a:srgbClr val="595959"/>
                </a:solidFill>
                <a:latin typeface="Helvetica" pitchFamily="34" charset="0"/>
                <a:cs typeface="Helvetica" pitchFamily="34" charset="0"/>
              </a:rPr>
              <a:t>Facilitar la conciliación de la vida familiar y laboral de estas familias.</a:t>
            </a:r>
          </a:p>
          <a:p>
            <a:pPr marL="179388" indent="-179388">
              <a:spcAft>
                <a:spcPts val="100"/>
              </a:spcAft>
              <a:buFont typeface="Arial" charset="0"/>
              <a:buChar char="•"/>
            </a:pPr>
            <a:r>
              <a:rPr lang="es-ES" sz="1400">
                <a:solidFill>
                  <a:srgbClr val="595959"/>
                </a:solidFill>
                <a:latin typeface="Helvetica" pitchFamily="34" charset="0"/>
                <a:cs typeface="Helvetica" pitchFamily="34" charset="0"/>
              </a:rPr>
              <a:t>Ofrecer un espacio alternativo durante el día debido a las situaciones de riesgo que se dan en el domicilio mientras los Servicios Sociales valoran o desarrollan sus planes de intervención familiar.</a:t>
            </a:r>
          </a:p>
          <a:p>
            <a:pPr marL="179388" indent="-179388">
              <a:spcAft>
                <a:spcPts val="100"/>
              </a:spcAft>
              <a:buFont typeface="Arial" charset="0"/>
              <a:buChar char="•"/>
            </a:pPr>
            <a:r>
              <a:rPr lang="es-ES" sz="1400">
                <a:solidFill>
                  <a:srgbClr val="595959"/>
                </a:solidFill>
                <a:latin typeface="Helvetica" pitchFamily="34" charset="0"/>
                <a:cs typeface="Helvetica" pitchFamily="34" charset="0"/>
              </a:rPr>
              <a:t>Apoyar emocionalmente a los niños y niñas ayudándoles a afrontar las situaciones que estén viviendo.</a:t>
            </a:r>
          </a:p>
          <a:p>
            <a:pPr marL="179388" indent="-179388">
              <a:spcAft>
                <a:spcPts val="100"/>
              </a:spcAft>
              <a:buFont typeface="Arial" charset="0"/>
              <a:buChar char="•"/>
            </a:pPr>
            <a:r>
              <a:rPr lang="es-ES" sz="1400">
                <a:solidFill>
                  <a:srgbClr val="595959"/>
                </a:solidFill>
                <a:latin typeface="Helvetica" pitchFamily="34" charset="0"/>
                <a:cs typeface="Helvetica" pitchFamily="34" charset="0"/>
              </a:rPr>
              <a:t>Prevenir procesos de violencia o descuido hacía los hijos, intervenir de forma precoz ante las situaciones de riesgo.</a:t>
            </a:r>
          </a:p>
          <a:p>
            <a:pPr marL="179388" indent="-179388">
              <a:spcAft>
                <a:spcPts val="100"/>
              </a:spcAft>
              <a:buFont typeface="Arial" charset="0"/>
              <a:buChar char="•"/>
            </a:pPr>
            <a:r>
              <a:rPr lang="es-ES" sz="1400">
                <a:solidFill>
                  <a:srgbClr val="595959"/>
                </a:solidFill>
                <a:latin typeface="Helvetica" pitchFamily="34" charset="0"/>
                <a:cs typeface="Helvetica" pitchFamily="34" charset="0"/>
              </a:rPr>
              <a:t>Mejorar la capacidad de los adultos (padres, madres y abuelos/as) para cuidar, criar y educar.</a:t>
            </a:r>
          </a:p>
          <a:p>
            <a:pPr marL="179388" indent="-179388">
              <a:spcAft>
                <a:spcPts val="100"/>
              </a:spcAft>
              <a:buFont typeface="Arial" charset="0"/>
              <a:buChar char="•"/>
            </a:pPr>
            <a:r>
              <a:rPr lang="es-ES" sz="1400">
                <a:solidFill>
                  <a:srgbClr val="595959"/>
                </a:solidFill>
                <a:latin typeface="Helvetica" pitchFamily="34" charset="0"/>
                <a:cs typeface="Helvetica" pitchFamily="34" charset="0"/>
              </a:rPr>
              <a:t>Garantizar un programa continuado de actividades extraescolares durante toda la semana basadas en el uso creativo del ocio y el tiempo libre.</a:t>
            </a:r>
          </a:p>
          <a:p>
            <a:pPr marL="179388" indent="-179388">
              <a:spcAft>
                <a:spcPts val="100"/>
              </a:spcAft>
              <a:buFont typeface="Arial" charset="0"/>
              <a:buChar char="•"/>
            </a:pPr>
            <a:r>
              <a:rPr lang="es-ES" sz="1400">
                <a:solidFill>
                  <a:srgbClr val="595959"/>
                </a:solidFill>
                <a:latin typeface="Helvetica" pitchFamily="34" charset="0"/>
                <a:cs typeface="Helvetica" pitchFamily="34" charset="0"/>
              </a:rPr>
              <a:t>Facilitar la autonomía e integración del niño en el sistema escolar, fomentando la convivencia y la participación de las familias en la vida comunitaria.</a:t>
            </a:r>
          </a:p>
        </p:txBody>
      </p:sp>
      <p:sp>
        <p:nvSpPr>
          <p:cNvPr id="57349" name="CuadroTexto 7"/>
          <p:cNvSpPr txBox="1">
            <a:spLocks noChangeArrowheads="1"/>
          </p:cNvSpPr>
          <p:nvPr/>
        </p:nvSpPr>
        <p:spPr bwMode="auto">
          <a:xfrm>
            <a:off x="2417763" y="6159500"/>
            <a:ext cx="31623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100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Crece: Infancia y Juventud</a:t>
            </a:r>
            <a:endParaRPr lang="es-ES_tradnl" sz="1100">
              <a:solidFill>
                <a:schemeClr val="bg1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57350" name="CuadroTexto 8"/>
          <p:cNvSpPr txBox="1">
            <a:spLocks noChangeArrowheads="1"/>
          </p:cNvSpPr>
          <p:nvPr/>
        </p:nvSpPr>
        <p:spPr bwMode="auto">
          <a:xfrm>
            <a:off x="2417763" y="6334125"/>
            <a:ext cx="56927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400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Centro de Día Infantil: Proyecto de preservación Familiar para Niños y Niñas en Contextos de riesgo Social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CuadroTexto 10"/>
          <p:cNvSpPr txBox="1">
            <a:spLocks noChangeArrowheads="1"/>
          </p:cNvSpPr>
          <p:nvPr/>
        </p:nvSpPr>
        <p:spPr bwMode="auto">
          <a:xfrm>
            <a:off x="3846513" y="3017838"/>
            <a:ext cx="60594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400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4. Beneficiarios</a:t>
            </a:r>
          </a:p>
        </p:txBody>
      </p:sp>
      <p:sp>
        <p:nvSpPr>
          <p:cNvPr id="58370" name="CuadroTexto 7"/>
          <p:cNvSpPr txBox="1">
            <a:spLocks noChangeArrowheads="1"/>
          </p:cNvSpPr>
          <p:nvPr/>
        </p:nvSpPr>
        <p:spPr bwMode="auto">
          <a:xfrm>
            <a:off x="2417763" y="6159500"/>
            <a:ext cx="31623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100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Crece: Infancia y Juventud</a:t>
            </a:r>
            <a:endParaRPr lang="es-ES_tradnl" sz="1100">
              <a:solidFill>
                <a:schemeClr val="bg1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58371" name="CuadroTexto 8"/>
          <p:cNvSpPr txBox="1">
            <a:spLocks noChangeArrowheads="1"/>
          </p:cNvSpPr>
          <p:nvPr/>
        </p:nvSpPr>
        <p:spPr bwMode="auto">
          <a:xfrm>
            <a:off x="2417763" y="6334125"/>
            <a:ext cx="56927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400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Centro de Día Infantil: Proyecto de preservación Familiar para Niños y Niñas en Contextos de riesgo Social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841</Words>
  <Application>Microsoft Office PowerPoint</Application>
  <PresentationFormat>A4 (210 x 297 mm)</PresentationFormat>
  <Paragraphs>79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Plantilla de diseño</vt:lpstr>
      </vt:variant>
      <vt:variant>
        <vt:i4>19</vt:i4>
      </vt:variant>
      <vt:variant>
        <vt:lpstr>Títulos de diapositiva</vt:lpstr>
      </vt:variant>
      <vt:variant>
        <vt:i4>12</vt:i4>
      </vt:variant>
    </vt:vector>
  </HeadingPairs>
  <TitlesOfParts>
    <vt:vector size="35" baseType="lpstr">
      <vt:lpstr>Calibri</vt:lpstr>
      <vt:lpstr>Arial</vt:lpstr>
      <vt:lpstr>Helvetica</vt:lpstr>
      <vt:lpstr>Century Gothic</vt:lpstr>
      <vt:lpstr>Diseño personalizado</vt:lpstr>
      <vt:lpstr>Tema de Office</vt:lpstr>
      <vt:lpstr>1_Tema de Office</vt:lpstr>
      <vt:lpstr>1_Diseño personalizado</vt:lpstr>
      <vt:lpstr>Diseño personalizado</vt:lpstr>
      <vt:lpstr>Tema de Office</vt:lpstr>
      <vt:lpstr>Tema de Office</vt:lpstr>
      <vt:lpstr>1_Tema de Office</vt:lpstr>
      <vt:lpstr>1_Tema de Office</vt:lpstr>
      <vt:lpstr>1_Tema de Office</vt:lpstr>
      <vt:lpstr>1_Tema de Office</vt:lpstr>
      <vt:lpstr>1_Tema de Office</vt:lpstr>
      <vt:lpstr>1_Tema de Office</vt:lpstr>
      <vt:lpstr>1_Tema de Office</vt:lpstr>
      <vt:lpstr>1_Tema de Office</vt:lpstr>
      <vt:lpstr>1_Tema de Office</vt:lpstr>
      <vt:lpstr>1_Tema de Office</vt:lpstr>
      <vt:lpstr>1_Tema de Office</vt:lpstr>
      <vt:lpstr>1_Diseño personalizado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</vt:vector>
  </TitlesOfParts>
  <Company>CASITA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josu rebollo</dc:creator>
  <cp:lastModifiedBy>Cruz Roja</cp:lastModifiedBy>
  <cp:revision>37</cp:revision>
  <dcterms:created xsi:type="dcterms:W3CDTF">2012-04-15T16:50:21Z</dcterms:created>
  <dcterms:modified xsi:type="dcterms:W3CDTF">2012-11-14T09:18:27Z</dcterms:modified>
</cp:coreProperties>
</file>