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  <p:sldMasterId id="2147483686" r:id="rId3"/>
    <p:sldMasterId id="2147483698" r:id="rId4"/>
  </p:sldMasterIdLst>
  <p:notesMasterIdLst>
    <p:notesMasterId r:id="rId15"/>
  </p:notesMasterIdLst>
  <p:sldIdLst>
    <p:sldId id="268" r:id="rId5"/>
    <p:sldId id="264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8" r:id="rId14"/>
  </p:sldIdLst>
  <p:sldSz cx="9906000" cy="6858000" type="A4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0" autoAdjust="0"/>
  </p:normalViewPr>
  <p:slideViewPr>
    <p:cSldViewPr snapToGrid="0" snapToObjects="1">
      <p:cViewPr varScale="1">
        <p:scale>
          <a:sx n="96" d="100"/>
          <a:sy n="96" d="100"/>
        </p:scale>
        <p:origin x="-102" y="-114"/>
      </p:cViewPr>
      <p:guideLst>
        <p:guide orient="horz" pos="1244"/>
        <p:guide pos="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BDB0CD-DD12-4EF1-82BE-964FAC81021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8BE306-978D-4DFC-A672-1CE9767038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3"/>
          <p:cNvCxnSpPr/>
          <p:nvPr userDrawn="1"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16"/>
          <p:cNvSpPr txBox="1"/>
          <p:nvPr userDrawn="1"/>
        </p:nvSpPr>
        <p:spPr>
          <a:xfrm>
            <a:off x="1862138" y="2219325"/>
            <a:ext cx="7273925" cy="584200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16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1600" dirty="0">
              <a:solidFill>
                <a:srgbClr val="595959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F0F31-5AC0-4F87-8AE6-12BF37AC6239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3070-9CE1-445A-918D-D629376634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A565-209D-4820-8B60-1D555132EF5A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5926E-BE39-4175-BEEA-914B08255C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FD18-677A-4121-81A7-B445B94FE767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F33A-76FB-4B08-AB2C-CF8A1619C26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AFED7-DDCC-4402-B2D0-6012AD692C5A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F5D76-3156-4164-8932-87736AF245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90DF-BF23-4E64-A3AE-ACE5946C1123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391B-6833-4B95-9B42-CFAD825C4E3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0B5C-C19F-4FB6-B469-E36A18F9E682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1A1D0-4B64-4EE1-89B5-3625ED6874F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6B46-058E-4895-9FF4-2E15AF2E872B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3B22-6739-4EFB-8B92-7FD05C8982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3171-0A38-4B7D-82DD-814E2F52D3EA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AA2E-9260-4FE4-96BB-05C9CB7F0CF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AAAA-07CD-45DF-ADE1-23DCCD97A0D0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7078-10D7-422F-8536-3A79E40418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EE78-4637-4FB0-980C-F223FB9C46B5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855A-3894-49A7-B342-BA02D689FA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A95AB-DA82-4C65-8CA2-4022F0A1C446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BBCB-BBDA-433D-B0F0-483F3B96EFB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 txBox="1">
            <a:spLocks/>
          </p:cNvSpPr>
          <p:nvPr userDrawn="1"/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BE3B6B-47F1-4F01-839F-CCEC09892054}" type="datetimeFigureOut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14/11/2012</a:t>
            </a:fld>
            <a:endParaRPr lang="es-ES">
              <a:latin typeface="+mn-lt"/>
            </a:endParaRPr>
          </a:p>
        </p:txBody>
      </p:sp>
      <p:sp>
        <p:nvSpPr>
          <p:cNvPr id="5" name="5 Marcador de número de diapositiva"/>
          <p:cNvSpPr txBox="1">
            <a:spLocks/>
          </p:cNvSpPr>
          <p:nvPr userDrawn="1"/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887D825-6532-407B-A55C-36E2F46449F3}" type="slidenum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</a:endParaRPr>
          </a:p>
        </p:txBody>
      </p:sp>
      <p:pic>
        <p:nvPicPr>
          <p:cNvPr id="6" name="Imagen 3" descr="fondoinferio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4" descr="sell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5" descr="sloga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55F4-BB94-4911-A9CC-87D8D9363753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9060-6587-45EB-87CD-B72ED050F79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8BE7926-7989-4F7A-98AA-444CF78D6C7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DECF5F8-B1EC-4C45-ADE3-A1040D6776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4A9E25C-4C54-45EB-80EB-8A916F6A2681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6BBD5EE-055B-471D-965E-01285EC0F7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36A92F6-02F0-45B0-8DE8-B5B09FA78782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F2020C6-04A6-48CD-AA87-8A546A2CDD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EBC502D-74B6-4E8A-BF54-DB2B67FAB913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F407670-B834-4A2B-9ABB-CE295908B3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E480BC1-EFE9-4FA0-BEEE-496CD856BF8B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C9AEFB9-A179-4257-BE95-B58811E4E1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6252592-256C-4559-996B-E9A94A8AF87A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30B074D-3F50-4AD0-BADF-447C1D1E8C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1C97C45-BE3E-4EFF-8A65-48F7C70AF54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2ABF0F6-ABD1-40D4-9F8D-3D24A085FA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B502078-8AC4-4AB5-80EF-05664C7B2DAF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3F21F66-E5FB-4AA5-94BE-7C4B4FFE20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C218A-A6B7-4430-B179-1DE9C03F4344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D5D2-2D76-43CC-B375-B8FC8A90C1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A09177-8D0C-47F4-92F7-57C3F248C5B4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A45CEF8-65C1-4D6C-A33A-546C9BE90F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493E844-D8A5-4240-9A32-6FCC2C20677B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CCED377-A3F9-4F76-80A7-2A6B7AEDA0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3618F76-E848-4E9F-860F-384CE8A74B99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F0D902F-08EA-44D9-BBA3-674CCBD0FB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 descr="fondoinferio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4" descr="sell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5" descr="slogan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A1773-690E-4B51-B382-18F58EFF2307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AE26-B2CE-407C-80F5-7A15E72031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E17A-116B-4770-A457-E858C7EC1513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09E7-149E-4697-B60C-0E5CBEDF13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C20F-CA31-48AF-949F-C5539D00F955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CD518-C258-486B-867A-2ACEBACDA6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1CE0-F18A-43B4-A3CB-183DE8F78871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218F-2577-42D3-979F-6523516933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B32B-865C-476E-A046-A81A412C18B2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F86C-D4E6-4430-99F8-276E2FA241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21B2-6CBA-4747-921A-0BF2D5C3F570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0DAB-892D-445B-9498-8E4BA09B94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A05A-1874-47C0-A7C7-E6FD294DDEA9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17FFC-F7D4-43A8-B76C-E11B8676FA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CAC9-BC38-4566-8DB3-4824CEB3F0AA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783D-DD3F-47A1-9583-E6456ECC1A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8DC8-357C-442A-8E00-7CEF1E4E74FC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7B2F-3502-478E-807C-50AC43295B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37D6-560D-43F7-98BA-E41AD658E0F0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D69C-398F-410E-9D5C-871D1FAEA2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56EF-95B1-49B7-8D3B-9DC591E56924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7F932-89E8-42C5-B411-B5F7108E81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3413E-CD5D-4255-AB7F-9C2720731747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1D31-A4D6-48A8-91D1-204B8A8449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8CFE-8012-41E1-B93F-FF59A15BC9C4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AE77-0088-49C8-A738-A7A69DA9FC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33CE-4F97-4BE5-8C85-2C2ABEA8C76C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8CB5-5776-42E6-915C-C4578D57B8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C54A-E893-4136-A541-CAED51BEBA73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F2B6-105D-406B-BFEF-46EB8567CD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3908-5179-42E6-9400-CDEE94AC125D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4DCC-65C1-4750-8075-0DC03B64F7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58607-D73F-49CE-9CB5-FB0AADE6E964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16965E-DC83-40CB-943E-62BE08F040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31" name="Imagen 3" descr="fondoinferio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Imagen 4" descr="sell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n 5" descr="slogan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331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7F746C-451C-4944-92BF-78A44EA632AF}" type="datetimeFigureOut">
              <a:rPr lang="es-ES_tradnl"/>
              <a:pPr>
                <a:defRPr/>
              </a:pPr>
              <a:t>14/11/2012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5F460-2D0F-4EB4-A60E-1F6B80969C1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13319" name="Imagen 17" descr="Cap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225800" y="1074738"/>
            <a:ext cx="6680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fecha 3"/>
          <p:cNvSpPr txBox="1">
            <a:spLocks/>
          </p:cNvSpPr>
          <p:nvPr userDrawn="1"/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F9FC02B-18B6-B04B-A573-3FC09AA07C3B}" type="datetimeFigureOut">
              <a:rPr lang="es-ES_tradnl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14/11/2012</a:t>
            </a:fld>
            <a:endParaRPr lang="es-ES_tradnl">
              <a:latin typeface="+mn-lt"/>
            </a:endParaRPr>
          </a:p>
        </p:txBody>
      </p:sp>
      <p:sp>
        <p:nvSpPr>
          <p:cNvPr id="9" name="Marcador de número de diapositiva 5"/>
          <p:cNvSpPr txBox="1">
            <a:spLocks/>
          </p:cNvSpPr>
          <p:nvPr userDrawn="1"/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94E1081-C341-443A-A6D0-F7EC4E8959B2}" type="slidenum">
              <a:rPr lang="es-ES_tradnl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_tradnl">
              <a:latin typeface="+mn-lt"/>
            </a:endParaRPr>
          </a:p>
        </p:txBody>
      </p:sp>
      <p:sp>
        <p:nvSpPr>
          <p:cNvPr id="10" name="3 Marcador de fecha"/>
          <p:cNvSpPr txBox="1">
            <a:spLocks/>
          </p:cNvSpPr>
          <p:nvPr userDrawn="1"/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BE3B6B-47F1-4F01-839F-CCEC09892054}" type="datetimeFigureOut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14/11/2012</a:t>
            </a:fld>
            <a:endParaRPr lang="es-ES">
              <a:latin typeface="+mn-lt"/>
            </a:endParaRPr>
          </a:p>
        </p:txBody>
      </p:sp>
      <p:sp>
        <p:nvSpPr>
          <p:cNvPr id="11" name="5 Marcador de número de diapositiva"/>
          <p:cNvSpPr txBox="1">
            <a:spLocks/>
          </p:cNvSpPr>
          <p:nvPr userDrawn="1"/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FCCD2D0-DD82-4AF3-9EF0-5BF1EC700175}" type="slidenum">
              <a:rPr lang="es-ES" smtClean="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</a:endParaRPr>
          </a:p>
        </p:txBody>
      </p:sp>
      <p:pic>
        <p:nvPicPr>
          <p:cNvPr id="13324" name="Imagen 3" descr="fondoinferior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391150"/>
            <a:ext cx="9906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Imagen 4" descr="sell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38138" y="5746750"/>
            <a:ext cx="15748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Imagen 5" descr="slogan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6024563"/>
            <a:ext cx="14478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44" r:id="rId10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457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5CE7DB1-15A4-431C-B390-93956244A6F6}" type="datetimeFigureOut">
              <a:rPr lang="es-ES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6B5B377-A394-46A2-9023-54092C5C20E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686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F23A22-8C78-48E7-AA8D-88E644035B53}" type="datetimeFigureOut">
              <a:rPr lang="es-ES"/>
              <a:pPr>
                <a:defRPr/>
              </a:pPr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413B89-B260-4CE4-8FA4-B03B404C83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6871" name="Imagen 14" descr="fond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1" r:id="rId2"/>
    <p:sldLayoutId id="2147483740" r:id="rId3"/>
    <p:sldLayoutId id="2147483739" r:id="rId4"/>
    <p:sldLayoutId id="2147483738" r:id="rId5"/>
    <p:sldLayoutId id="2147483737" r:id="rId6"/>
    <p:sldLayoutId id="2147483736" r:id="rId7"/>
    <p:sldLayoutId id="2147483735" r:id="rId8"/>
    <p:sldLayoutId id="2147483734" r:id="rId9"/>
    <p:sldLayoutId id="2147483733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Imagen 14" descr="beb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Imagen 4" descr="franj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2750"/>
            <a:ext cx="99060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Imagen 5" descr="sell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82900"/>
            <a:ext cx="20574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Imagen 6" descr="sloga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892675"/>
            <a:ext cx="2038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CuadroTexto 7"/>
          <p:cNvSpPr txBox="1">
            <a:spLocks noChangeArrowheads="1"/>
          </p:cNvSpPr>
          <p:nvPr/>
        </p:nvSpPr>
        <p:spPr bwMode="auto">
          <a:xfrm>
            <a:off x="3052763" y="3006725"/>
            <a:ext cx="6853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4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0182" name="CuadroTexto 8"/>
          <p:cNvSpPr txBox="1">
            <a:spLocks noChangeArrowheads="1"/>
          </p:cNvSpPr>
          <p:nvPr/>
        </p:nvSpPr>
        <p:spPr bwMode="auto">
          <a:xfrm>
            <a:off x="3052763" y="3198813"/>
            <a:ext cx="612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4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Catálogo de Proyectos</a:t>
            </a:r>
          </a:p>
        </p:txBody>
      </p:sp>
      <p:sp>
        <p:nvSpPr>
          <p:cNvPr id="8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Prevención de la exclusión escolar.</a:t>
            </a:r>
            <a:endParaRPr lang="es-ES_tradnl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CuadroTexto 16"/>
          <p:cNvSpPr txBox="1"/>
          <p:nvPr/>
        </p:nvSpPr>
        <p:spPr>
          <a:xfrm>
            <a:off x="1770063" y="2219325"/>
            <a:ext cx="7493000" cy="2676525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rgbClr val="595959"/>
                </a:solidFill>
                <a:latin typeface="Helvetica"/>
                <a:cs typeface="Helvetica"/>
              </a:rPr>
              <a:t>Objetivo:</a:t>
            </a: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Prevenir la pobreza y la estigmatización de la infancia en riesgo de exclusión.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rgbClr val="595959"/>
                </a:solidFill>
                <a:latin typeface="Helvetica"/>
                <a:cs typeface="Helvetica"/>
              </a:rPr>
              <a:t>Colectivo:</a:t>
            </a: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Menores que viven en hogares por debajo del umbral de la pobreza y menores hijos de familias atendidas en proyectos de CRE, que guarden conexión con programas de infancia desarrollados en la escuela o centros infantiles y/o venga la demanda de la necesidad de los centros educativos o por parte de los servicios sociales.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rgbClr val="595959"/>
                </a:solidFill>
                <a:latin typeface="Helvetica"/>
                <a:cs typeface="Helvetica"/>
              </a:rPr>
              <a:t>Acciones: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Entregas de productos alimentarios básicos familiar.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Reparto de alimentos elaborados (consumo).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Reparto de alimentación infantil.</a:t>
            </a:r>
          </a:p>
        </p:txBody>
      </p:sp>
      <p:sp>
        <p:nvSpPr>
          <p:cNvPr id="59397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9398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1. Justificación</a:t>
            </a:r>
          </a:p>
        </p:txBody>
      </p:sp>
      <p:sp>
        <p:nvSpPr>
          <p:cNvPr id="51202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1203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Justificación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7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Estamos asistiendo a un importante incremento de la vulnerabilidad social y de las situaciones de privación material.</a:t>
            </a:r>
          </a:p>
          <a:p>
            <a:pPr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Aumentan las demandas sociales y las derivaciones desde servicios sociales y sanitarios a las entidades de la iniciativa social como Cruz Roja.</a:t>
            </a:r>
          </a:p>
          <a:p>
            <a:pPr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Además de los perfiles habituales en nuestros programas (que están experimentando un empeoramiento de su situación) estamos atendiendo ahora a sectores de la población, antes en situación normalizada, que afrontan una posible trayectoria social descendente, principalmente a causa del desempleo y se encuentran en riesgo de exclusión. Quizá la forma más gráfica de definir este fenómeno es que se trata de personas que nunca imaginaron que recurrirían a la ayuda de las ONG.</a:t>
            </a:r>
          </a:p>
          <a:p>
            <a:pPr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También observamos la vuelta a la precariedad de personas que habían culminado con éxito procesos de inserción social y laboral.</a:t>
            </a:r>
          </a:p>
        </p:txBody>
      </p:sp>
      <p:sp>
        <p:nvSpPr>
          <p:cNvPr id="52228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2229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2. Objetivos</a:t>
            </a:r>
          </a:p>
        </p:txBody>
      </p:sp>
      <p:sp>
        <p:nvSpPr>
          <p:cNvPr id="53250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3251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Objetivos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75" name="CuadroTexto 16"/>
          <p:cNvSpPr txBox="1">
            <a:spLocks noChangeArrowheads="1"/>
          </p:cNvSpPr>
          <p:nvPr/>
        </p:nvSpPr>
        <p:spPr bwMode="auto">
          <a:xfrm>
            <a:off x="1770063" y="2219325"/>
            <a:ext cx="7493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>
            <a:spAutoFit/>
          </a:bodyPr>
          <a:lstStyle/>
          <a:p>
            <a:pPr>
              <a:spcAft>
                <a:spcPts val="100"/>
              </a:spcAft>
            </a:pPr>
            <a:r>
              <a:rPr lang="es-ES"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rPr>
              <a:t>Proveer apoyo, asistencia y acompañamiento a personas que se están enfrentando a un riesgo de exclusión social como consecuencia de la crisis socioeconómica, promoviendo la participación ciudadana a través del voluntariado.</a:t>
            </a:r>
          </a:p>
          <a:p>
            <a:pPr>
              <a:spcAft>
                <a:spcPts val="100"/>
              </a:spcAft>
            </a:pPr>
            <a:endParaRPr lang="es-ES" sz="1400">
              <a:solidFill>
                <a:srgbClr val="595959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4276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4277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  <p:sp>
        <p:nvSpPr>
          <p:cNvPr id="7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Objetivo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Objetivos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219325"/>
            <a:ext cx="7493000" cy="1663700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Mejorar las condiciones de privación material de los individuos y las familias.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Prevenir el riesgo de exclusión residencial y ofrecer atención a las personas sin hogar.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Mejorar la situación ocupacional, ofreciendo información y asesoramiento, facilitando la conciliación y mejorando la formación y capacitación para la </a:t>
            </a:r>
            <a:r>
              <a:rPr lang="es-ES" sz="1400" dirty="0" err="1">
                <a:solidFill>
                  <a:srgbClr val="595959"/>
                </a:solidFill>
                <a:latin typeface="Helvetica"/>
                <a:cs typeface="Helvetica"/>
              </a:rPr>
              <a:t>empleabilidad</a:t>
            </a: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</p:txBody>
      </p:sp>
      <p:sp>
        <p:nvSpPr>
          <p:cNvPr id="55300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5301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  <p:sp>
        <p:nvSpPr>
          <p:cNvPr id="7" name="CuadroTexto 11"/>
          <p:cNvSpPr txBox="1"/>
          <p:nvPr/>
        </p:nvSpPr>
        <p:spPr>
          <a:xfrm>
            <a:off x="1744663" y="1058863"/>
            <a:ext cx="7145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Objetivos Específicos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 Beneficiarios</a:t>
            </a:r>
          </a:p>
        </p:txBody>
      </p:sp>
      <p:sp>
        <p:nvSpPr>
          <p:cNvPr id="56322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6323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uadroTexto 10"/>
          <p:cNvSpPr txBox="1">
            <a:spLocks noChangeArrowheads="1"/>
          </p:cNvSpPr>
          <p:nvPr/>
        </p:nvSpPr>
        <p:spPr bwMode="auto">
          <a:xfrm>
            <a:off x="1760538" y="846138"/>
            <a:ext cx="4851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solidFill>
                  <a:srgbClr val="D50200"/>
                </a:solidFill>
                <a:cs typeface="Arial" charset="0"/>
              </a:rPr>
              <a:t>Beneficiarios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862138" y="1676400"/>
            <a:ext cx="6545262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770063" y="2219325"/>
            <a:ext cx="7493000" cy="2779713"/>
          </a:xfrm>
          <a:prstGeom prst="rect">
            <a:avLst/>
          </a:prstGeom>
          <a:noFill/>
        </p:spPr>
        <p:txBody>
          <a:bodyPr lIns="108000">
            <a:spAutoFit/>
          </a:bodyPr>
          <a:lstStyle/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Individuos y familias que debido al contexto socioeconómico actual están entrando en zonas de vulnerabilidad, pobreza y exclusión.</a:t>
            </a:r>
          </a:p>
          <a:p>
            <a:pPr fontAlgn="auto">
              <a:spcBef>
                <a:spcPts val="0"/>
              </a:spcBef>
              <a:spcAft>
                <a:spcPts val="100"/>
              </a:spcAft>
              <a:defRPr/>
            </a:pPr>
            <a:endParaRPr lang="es-ES" sz="1400" dirty="0">
              <a:solidFill>
                <a:srgbClr val="595959"/>
              </a:solidFill>
              <a:latin typeface="Helvetica"/>
              <a:cs typeface="Helvetica"/>
            </a:endParaRP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La pobreza familiar sobrevenida incluye varios perfiles: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Familias con todos los miembros en desempleo.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Personas en situación de desempleo de larga duración.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Personas que no pueden hacer frente a los gastos de vivienda.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Familias </a:t>
            </a:r>
            <a:r>
              <a:rPr lang="es-ES" sz="1400" dirty="0" err="1">
                <a:solidFill>
                  <a:srgbClr val="595959"/>
                </a:solidFill>
                <a:latin typeface="Helvetica"/>
                <a:cs typeface="Helvetica"/>
              </a:rPr>
              <a:t>monoparentales</a:t>
            </a: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 con el cabeza de familia sin empleo y sin redes sociales de apoyo.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Menores que viven en familias empobrecidas.</a:t>
            </a:r>
          </a:p>
          <a:p>
            <a:pPr marL="179388" indent="-179388" fontAlgn="auto">
              <a:spcBef>
                <a:spcPts val="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595959"/>
                </a:solidFill>
                <a:latin typeface="Helvetica"/>
                <a:cs typeface="Helvetica"/>
              </a:rPr>
              <a:t>Personas mayores antes en situación normalizada que ahora se están haciendo cargo con su pensión de hipotecas, deudas y manutención de hijos y nietos…</a:t>
            </a:r>
          </a:p>
        </p:txBody>
      </p:sp>
      <p:sp>
        <p:nvSpPr>
          <p:cNvPr id="57348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7349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uadroTexto 10"/>
          <p:cNvSpPr txBox="1">
            <a:spLocks noChangeArrowheads="1"/>
          </p:cNvSpPr>
          <p:nvPr/>
        </p:nvSpPr>
        <p:spPr bwMode="auto">
          <a:xfrm>
            <a:off x="3846513" y="3017838"/>
            <a:ext cx="605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4. Catálogo de Proyectos</a:t>
            </a:r>
          </a:p>
        </p:txBody>
      </p:sp>
      <p:sp>
        <p:nvSpPr>
          <p:cNvPr id="58370" name="CuadroTexto 7"/>
          <p:cNvSpPr txBox="1">
            <a:spLocks noChangeArrowheads="1"/>
          </p:cNvSpPr>
          <p:nvPr/>
        </p:nvSpPr>
        <p:spPr bwMode="auto">
          <a:xfrm>
            <a:off x="2417763" y="6159500"/>
            <a:ext cx="3162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Fondo de Ayudas para Emergencias</a:t>
            </a:r>
            <a:endParaRPr lang="es-ES_tradnl" sz="110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8371" name="CuadroTexto 8"/>
          <p:cNvSpPr txBox="1">
            <a:spLocks noChangeArrowheads="1"/>
          </p:cNvSpPr>
          <p:nvPr/>
        </p:nvSpPr>
        <p:spPr bwMode="auto">
          <a:xfrm>
            <a:off x="2417763" y="6334125"/>
            <a:ext cx="569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Prevención de la exclusión escolar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516</Words>
  <Application>Microsoft Office PowerPoint</Application>
  <PresentationFormat>A4 (210 x 297 mm)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19</vt:i4>
      </vt:variant>
      <vt:variant>
        <vt:lpstr>Títulos de diapositiva</vt:lpstr>
      </vt:variant>
      <vt:variant>
        <vt:i4>10</vt:i4>
      </vt:variant>
    </vt:vector>
  </HeadingPairs>
  <TitlesOfParts>
    <vt:vector size="33" baseType="lpstr">
      <vt:lpstr>Calibri</vt:lpstr>
      <vt:lpstr>Arial</vt:lpstr>
      <vt:lpstr>Helvetica</vt:lpstr>
      <vt:lpstr>Century Gothic</vt:lpstr>
      <vt:lpstr>Diseño personalizado</vt:lpstr>
      <vt:lpstr>Tema de Office</vt:lpstr>
      <vt:lpstr>1_Tema de Office</vt:lpstr>
      <vt:lpstr>1_Diseño personalizado</vt:lpstr>
      <vt:lpstr>Diseño personalizado</vt:lpstr>
      <vt:lpstr>Tema de Office</vt:lpstr>
      <vt:lpstr>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1_Tema de Office</vt:lpstr>
      <vt:lpstr>1_Diseño personalizado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CASITA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josu rebollo</dc:creator>
  <cp:lastModifiedBy>Cruz Roja</cp:lastModifiedBy>
  <cp:revision>30</cp:revision>
  <dcterms:created xsi:type="dcterms:W3CDTF">2012-04-15T16:50:21Z</dcterms:created>
  <dcterms:modified xsi:type="dcterms:W3CDTF">2012-11-14T09:20:36Z</dcterms:modified>
</cp:coreProperties>
</file>