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48" r:id="rId2"/>
    <p:sldMasterId id="2147483686" r:id="rId3"/>
    <p:sldMasterId id="2147483698" r:id="rId4"/>
  </p:sldMasterIdLst>
  <p:notesMasterIdLst>
    <p:notesMasterId r:id="rId18"/>
  </p:notesMasterIdLst>
  <p:sldIdLst>
    <p:sldId id="268" r:id="rId5"/>
    <p:sldId id="264" r:id="rId6"/>
    <p:sldId id="271" r:id="rId7"/>
    <p:sldId id="270" r:id="rId8"/>
    <p:sldId id="272" r:id="rId9"/>
    <p:sldId id="269" r:id="rId10"/>
    <p:sldId id="274" r:id="rId11"/>
    <p:sldId id="273" r:id="rId12"/>
    <p:sldId id="275" r:id="rId13"/>
    <p:sldId id="276" r:id="rId14"/>
    <p:sldId id="277" r:id="rId15"/>
    <p:sldId id="278" r:id="rId16"/>
    <p:sldId id="279" r:id="rId17"/>
  </p:sldIdLst>
  <p:sldSz cx="9906000" cy="6858000" type="A4"/>
  <p:notesSz cx="6858000" cy="9144000"/>
  <p:defaultTextStyle>
    <a:defPPr>
      <a:defRPr lang="es-ES_trad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2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30" autoAdjust="0"/>
  </p:normalViewPr>
  <p:slideViewPr>
    <p:cSldViewPr snapToGrid="0" snapToObjects="1">
      <p:cViewPr varScale="1">
        <p:scale>
          <a:sx n="96" d="100"/>
          <a:sy n="96" d="100"/>
        </p:scale>
        <p:origin x="-102" y="-114"/>
      </p:cViewPr>
      <p:guideLst>
        <p:guide orient="horz" pos="1244"/>
        <p:guide pos="84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E5B4AD6-1F75-4712-982C-83C998D32295}" type="datetimeFigureOut">
              <a:rPr lang="es-ES"/>
              <a:pPr>
                <a:defRPr/>
              </a:pPr>
              <a:t>14/11/2012</a:t>
            </a:fld>
            <a:endParaRPr lang="es-ES"/>
          </a:p>
        </p:txBody>
      </p:sp>
      <p:sp>
        <p:nvSpPr>
          <p:cNvPr id="4" name="3 Marcador de imagen de diapositiva"/>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D046D73-91A3-4F3D-999B-32CC14EDE249}"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cxnSp>
        <p:nvCxnSpPr>
          <p:cNvPr id="2" name="Conector recto 13"/>
          <p:cNvCxnSpPr/>
          <p:nvPr userDrawn="1"/>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 name="CuadroTexto 16"/>
          <p:cNvSpPr txBox="1"/>
          <p:nvPr userDrawn="1"/>
        </p:nvSpPr>
        <p:spPr>
          <a:xfrm>
            <a:off x="1862138" y="2219325"/>
            <a:ext cx="7273925" cy="584200"/>
          </a:xfrm>
          <a:prstGeom prst="rect">
            <a:avLst/>
          </a:prstGeom>
          <a:noFill/>
        </p:spPr>
        <p:txBody>
          <a:bodyPr lIns="108000">
            <a:spAutoFit/>
          </a:bodyPr>
          <a:lstStyle/>
          <a:p>
            <a:pPr lvl="1" fontAlgn="auto">
              <a:spcBef>
                <a:spcPts val="0"/>
              </a:spcBef>
              <a:spcAft>
                <a:spcPts val="0"/>
              </a:spcAft>
              <a:buFont typeface="Arial"/>
              <a:buChar char="•"/>
              <a:defRPr/>
            </a:pPr>
            <a:endParaRPr lang="es-ES_tradnl" sz="1600" dirty="0">
              <a:solidFill>
                <a:srgbClr val="595959"/>
              </a:solidFill>
              <a:latin typeface="Helvetica"/>
              <a:cs typeface="Helvetica"/>
            </a:endParaRPr>
          </a:p>
          <a:p>
            <a:pPr lvl="1" fontAlgn="auto">
              <a:spcBef>
                <a:spcPts val="0"/>
              </a:spcBef>
              <a:spcAft>
                <a:spcPts val="0"/>
              </a:spcAft>
              <a:buFont typeface="Arial"/>
              <a:buChar char="•"/>
              <a:defRPr/>
            </a:pPr>
            <a:endParaRPr lang="es-ES_tradnl" sz="1600" dirty="0">
              <a:solidFill>
                <a:srgbClr val="595959"/>
              </a:solidFill>
              <a:latin typeface="Helvetica"/>
              <a:cs typeface="Helvetic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FEA50AC-74E2-41A4-A733-3D476C4709DD}"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717D2DB-3F66-4170-9577-CC0D0A49FCA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38"/>
            <a:ext cx="222885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95300" y="274638"/>
            <a:ext cx="65341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322B58D-5204-4964-B8A7-DBBB48A64B99}"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2A41B7A-FF8E-4FC0-AE4F-38F316BE51D2}"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82506" y="4406901"/>
            <a:ext cx="84201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40635991-FE4C-438E-9F7A-A65BC561168F}" type="datetimeFigureOut">
              <a:rPr lang="es-ES_tradnl"/>
              <a:pPr>
                <a:defRPr/>
              </a:pPr>
              <a:t>14/11/2012</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53606C4B-A742-4A44-9F02-68DCB38E723B}" type="slidenum">
              <a:rPr lang="es-ES_tradnl"/>
              <a:pPr>
                <a:defRPr/>
              </a:pPr>
              <a:t>‹Nº›</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3"/>
          <p:cNvSpPr>
            <a:spLocks noGrp="1"/>
          </p:cNvSpPr>
          <p:nvPr>
            <p:ph type="dt" sz="half" idx="10"/>
          </p:nvPr>
        </p:nvSpPr>
        <p:spPr/>
        <p:txBody>
          <a:bodyPr/>
          <a:lstStyle>
            <a:lvl1pPr>
              <a:defRPr/>
            </a:lvl1pPr>
          </a:lstStyle>
          <a:p>
            <a:pPr>
              <a:defRPr/>
            </a:pPr>
            <a:fld id="{0FA439F8-D4AC-439A-A8B0-FA8277C2D083}" type="datetimeFigureOut">
              <a:rPr lang="es-ES_tradnl"/>
              <a:pPr>
                <a:defRPr/>
              </a:pPr>
              <a:t>14/11/2012</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66E8B14C-00A1-4B08-94FE-D361950F718D}" type="slidenum">
              <a:rPr lang="es-ES_tradnl"/>
              <a:pPr>
                <a:defRPr/>
              </a:pPr>
              <a:t>‹Nº›</a:t>
            </a:fld>
            <a:endParaRPr lang="es-ES_trad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3"/>
          <p:cNvSpPr>
            <a:spLocks noGrp="1"/>
          </p:cNvSpPr>
          <p:nvPr>
            <p:ph type="dt" sz="half" idx="10"/>
          </p:nvPr>
        </p:nvSpPr>
        <p:spPr/>
        <p:txBody>
          <a:bodyPr/>
          <a:lstStyle>
            <a:lvl1pPr>
              <a:defRPr/>
            </a:lvl1pPr>
          </a:lstStyle>
          <a:p>
            <a:pPr>
              <a:defRPr/>
            </a:pPr>
            <a:fld id="{6E4EC914-1B8F-4246-8215-92348391D018}" type="datetimeFigureOut">
              <a:rPr lang="es-ES_tradnl"/>
              <a:pPr>
                <a:defRPr/>
              </a:pPr>
              <a:t>14/11/2012</a:t>
            </a:fld>
            <a:endParaRPr lang="es-ES_tradnl"/>
          </a:p>
        </p:txBody>
      </p:sp>
      <p:sp>
        <p:nvSpPr>
          <p:cNvPr id="8" name="Marcador de pie de página 4"/>
          <p:cNvSpPr>
            <a:spLocks noGrp="1"/>
          </p:cNvSpPr>
          <p:nvPr>
            <p:ph type="ftr" sz="quarter" idx="11"/>
          </p:nvPr>
        </p:nvSpPr>
        <p:spPr/>
        <p:txBody>
          <a:bodyPr/>
          <a:lstStyle>
            <a:lvl1pPr>
              <a:defRPr/>
            </a:lvl1pPr>
          </a:lstStyle>
          <a:p>
            <a:pPr>
              <a:defRPr/>
            </a:pPr>
            <a:endParaRPr lang="es-ES_tradnl"/>
          </a:p>
        </p:txBody>
      </p:sp>
      <p:sp>
        <p:nvSpPr>
          <p:cNvPr id="9" name="Marcador de número de diapositiva 5"/>
          <p:cNvSpPr>
            <a:spLocks noGrp="1"/>
          </p:cNvSpPr>
          <p:nvPr>
            <p:ph type="sldNum" sz="quarter" idx="12"/>
          </p:nvPr>
        </p:nvSpPr>
        <p:spPr/>
        <p:txBody>
          <a:bodyPr/>
          <a:lstStyle>
            <a:lvl1pPr>
              <a:defRPr/>
            </a:lvl1pPr>
          </a:lstStyle>
          <a:p>
            <a:pPr>
              <a:defRPr/>
            </a:pPr>
            <a:fld id="{39ECCB6B-1493-4441-B04C-48372594CA76}" type="slidenum">
              <a:rPr lang="es-ES_tradnl"/>
              <a:pPr>
                <a:defRPr/>
              </a:pPr>
              <a:t>‹Nº›</a:t>
            </a:fld>
            <a:endParaRPr lang="es-ES_trad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3"/>
          <p:cNvSpPr>
            <a:spLocks noGrp="1"/>
          </p:cNvSpPr>
          <p:nvPr>
            <p:ph type="dt" sz="half" idx="10"/>
          </p:nvPr>
        </p:nvSpPr>
        <p:spPr/>
        <p:txBody>
          <a:bodyPr/>
          <a:lstStyle>
            <a:lvl1pPr>
              <a:defRPr/>
            </a:lvl1pPr>
          </a:lstStyle>
          <a:p>
            <a:pPr>
              <a:defRPr/>
            </a:pPr>
            <a:fld id="{49486ADF-1EC8-4DCF-B7E8-FD68B1D91DCB}" type="datetimeFigureOut">
              <a:rPr lang="es-ES_tradnl"/>
              <a:pPr>
                <a:defRPr/>
              </a:pPr>
              <a:t>14/11/2012</a:t>
            </a:fld>
            <a:endParaRPr lang="es-ES_tradnl"/>
          </a:p>
        </p:txBody>
      </p:sp>
      <p:sp>
        <p:nvSpPr>
          <p:cNvPr id="4" name="Marcador de pie de página 4"/>
          <p:cNvSpPr>
            <a:spLocks noGrp="1"/>
          </p:cNvSpPr>
          <p:nvPr>
            <p:ph type="ftr" sz="quarter" idx="11"/>
          </p:nvPr>
        </p:nvSpPr>
        <p:spPr/>
        <p:txBody>
          <a:bodyPr/>
          <a:lstStyle>
            <a:lvl1pPr>
              <a:defRPr/>
            </a:lvl1pPr>
          </a:lstStyle>
          <a:p>
            <a:pPr>
              <a:defRPr/>
            </a:pPr>
            <a:endParaRPr lang="es-ES_tradnl"/>
          </a:p>
        </p:txBody>
      </p:sp>
      <p:sp>
        <p:nvSpPr>
          <p:cNvPr id="5" name="Marcador de número de diapositiva 5"/>
          <p:cNvSpPr>
            <a:spLocks noGrp="1"/>
          </p:cNvSpPr>
          <p:nvPr>
            <p:ph type="sldNum" sz="quarter" idx="12"/>
          </p:nvPr>
        </p:nvSpPr>
        <p:spPr/>
        <p:txBody>
          <a:bodyPr/>
          <a:lstStyle>
            <a:lvl1pPr>
              <a:defRPr/>
            </a:lvl1pPr>
          </a:lstStyle>
          <a:p>
            <a:pPr>
              <a:defRPr/>
            </a:pPr>
            <a:fld id="{9BB8FF53-7D00-429A-B665-E45349689087}" type="slidenum">
              <a:rPr lang="es-ES_tradnl"/>
              <a:pPr>
                <a:defRPr/>
              </a:pPr>
              <a:t>‹Nº›</a:t>
            </a:fld>
            <a:endParaRPr lang="es-ES_trad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887BD777-4282-4D27-A125-A3C4656F4C21}" type="datetimeFigureOut">
              <a:rPr lang="es-ES_tradnl"/>
              <a:pPr>
                <a:defRPr/>
              </a:pPr>
              <a:t>14/11/2012</a:t>
            </a:fld>
            <a:endParaRPr lang="es-ES_tradnl"/>
          </a:p>
        </p:txBody>
      </p:sp>
      <p:sp>
        <p:nvSpPr>
          <p:cNvPr id="3" name="Marcador de pie de página 4"/>
          <p:cNvSpPr>
            <a:spLocks noGrp="1"/>
          </p:cNvSpPr>
          <p:nvPr>
            <p:ph type="ftr" sz="quarter" idx="11"/>
          </p:nvPr>
        </p:nvSpPr>
        <p:spPr/>
        <p:txBody>
          <a:bodyPr/>
          <a:lstStyle>
            <a:lvl1pPr>
              <a:defRPr/>
            </a:lvl1pPr>
          </a:lstStyle>
          <a:p>
            <a:pPr>
              <a:defRPr/>
            </a:pPr>
            <a:endParaRPr lang="es-ES_tradnl"/>
          </a:p>
        </p:txBody>
      </p:sp>
      <p:sp>
        <p:nvSpPr>
          <p:cNvPr id="4" name="Marcador de número de diapositiva 5"/>
          <p:cNvSpPr>
            <a:spLocks noGrp="1"/>
          </p:cNvSpPr>
          <p:nvPr>
            <p:ph type="sldNum" sz="quarter" idx="12"/>
          </p:nvPr>
        </p:nvSpPr>
        <p:spPr/>
        <p:txBody>
          <a:bodyPr/>
          <a:lstStyle>
            <a:lvl1pPr>
              <a:defRPr/>
            </a:lvl1pPr>
          </a:lstStyle>
          <a:p>
            <a:pPr>
              <a:defRPr/>
            </a:pPr>
            <a:fld id="{066433A0-8DBB-4F2F-A4F9-67898F8FB41C}" type="slidenum">
              <a:rPr lang="es-ES_tradnl"/>
              <a:pPr>
                <a:defRPr/>
              </a:pPr>
              <a:t>‹Nº›</a:t>
            </a:fld>
            <a:endParaRPr lang="es-ES_trad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006"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E0E35F4B-3891-4485-AC2C-39016F697BC0}" type="datetimeFigureOut">
              <a:rPr lang="es-ES_tradnl"/>
              <a:pPr>
                <a:defRPr/>
              </a:pPr>
              <a:t>14/11/2012</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17A82E8F-6ACA-4C1A-B90E-31FBDDCAC9AE}" type="slidenum">
              <a:rPr lang="es-ES_tradnl"/>
              <a:pPr>
                <a:defRPr/>
              </a:pPr>
              <a:t>‹Nº›</a:t>
            </a:fld>
            <a:endParaRPr lang="es-ES_trad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941645" y="4800600"/>
            <a:ext cx="59436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432EC07A-1BA2-4FE8-8448-04DEC1A69A19}" type="datetimeFigureOut">
              <a:rPr lang="es-ES_tradnl"/>
              <a:pPr>
                <a:defRPr/>
              </a:pPr>
              <a:t>14/11/2012</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02870C37-E149-4961-909C-932A5E38B4F5}"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7E7BAE6-E778-4695-82DA-69E6D9BA1E60}"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1C6FEDB-2095-4919-8D07-D70D82702115}" type="slidenum">
              <a:rPr lang="es-ES"/>
              <a:pPr>
                <a:defRPr/>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a:defRPr/>
            </a:lvl1pPr>
          </a:lstStyle>
          <a:p>
            <a:pPr>
              <a:defRPr/>
            </a:pPr>
            <a:fld id="{D313E05E-EB3E-43F5-9324-F34D6227FAE2}" type="datetimeFigureOut">
              <a:rPr lang="es-ES_tradnl"/>
              <a:pPr>
                <a:defRPr/>
              </a:pPr>
              <a:t>14/11/2012</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2FB2421D-8516-4AB7-B4BE-AEB398B10A8A}" type="slidenum">
              <a:rPr lang="es-ES_tradnl"/>
              <a:pPr>
                <a:defRPr/>
              </a:pPr>
              <a:t>‹Nº›</a:t>
            </a:fld>
            <a:endParaRPr lang="es-ES_tradn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3 Marcador de fecha"/>
          <p:cNvSpPr txBox="1">
            <a:spLocks/>
          </p:cNvSpPr>
          <p:nvPr userDrawn="1"/>
        </p:nvSpPr>
        <p:spPr>
          <a:xfrm>
            <a:off x="495300" y="6356350"/>
            <a:ext cx="2311400" cy="365125"/>
          </a:xfrm>
          <a:prstGeom prst="rect">
            <a:avLst/>
          </a:prstGeom>
        </p:spPr>
        <p:txBody>
          <a:bodyPr anchor="ctr"/>
          <a:lstStyle>
            <a:lvl1pPr algn="l">
              <a:defRPr sz="1200">
                <a:solidFill>
                  <a:schemeClr val="tx1">
                    <a:tint val="75000"/>
                  </a:schemeClr>
                </a:solidFill>
              </a:defRPr>
            </a:lvl1pPr>
          </a:lstStyle>
          <a:p>
            <a:pPr fontAlgn="auto">
              <a:spcBef>
                <a:spcPts val="0"/>
              </a:spcBef>
              <a:spcAft>
                <a:spcPts val="0"/>
              </a:spcAft>
              <a:defRPr/>
            </a:pPr>
            <a:fld id="{5BBE3B6B-47F1-4F01-839F-CCEC09892054}" type="datetimeFigureOut">
              <a:rPr lang="es-ES" smtClean="0">
                <a:latin typeface="+mn-lt"/>
              </a:rPr>
              <a:pPr fontAlgn="auto">
                <a:spcBef>
                  <a:spcPts val="0"/>
                </a:spcBef>
                <a:spcAft>
                  <a:spcPts val="0"/>
                </a:spcAft>
                <a:defRPr/>
              </a:pPr>
              <a:t>14/11/2012</a:t>
            </a:fld>
            <a:endParaRPr lang="es-ES">
              <a:latin typeface="+mn-lt"/>
            </a:endParaRPr>
          </a:p>
        </p:txBody>
      </p:sp>
      <p:sp>
        <p:nvSpPr>
          <p:cNvPr id="5" name="5 Marcador de número de diapositiva"/>
          <p:cNvSpPr txBox="1">
            <a:spLocks/>
          </p:cNvSpPr>
          <p:nvPr userDrawn="1"/>
        </p:nvSpPr>
        <p:spPr>
          <a:xfrm>
            <a:off x="7099300" y="6356350"/>
            <a:ext cx="2311400" cy="365125"/>
          </a:xfrm>
          <a:prstGeom prst="rect">
            <a:avLst/>
          </a:prstGeom>
        </p:spPr>
        <p:txBody>
          <a:bodyPr anchor="ctr"/>
          <a:lstStyle>
            <a:lvl1pPr algn="r">
              <a:defRPr sz="1200">
                <a:solidFill>
                  <a:schemeClr val="tx1">
                    <a:tint val="75000"/>
                  </a:schemeClr>
                </a:solidFill>
              </a:defRPr>
            </a:lvl1pPr>
          </a:lstStyle>
          <a:p>
            <a:pPr fontAlgn="auto">
              <a:spcBef>
                <a:spcPts val="0"/>
              </a:spcBef>
              <a:spcAft>
                <a:spcPts val="0"/>
              </a:spcAft>
              <a:defRPr/>
            </a:pPr>
            <a:fld id="{0F49B151-8DCF-4CED-AE6F-80BC58E2D043}" type="slidenum">
              <a:rPr lang="es-ES" smtClean="0">
                <a:latin typeface="+mn-lt"/>
              </a:rPr>
              <a:pPr fontAlgn="auto">
                <a:spcBef>
                  <a:spcPts val="0"/>
                </a:spcBef>
                <a:spcAft>
                  <a:spcPts val="0"/>
                </a:spcAft>
                <a:defRPr/>
              </a:pPr>
              <a:t>‹Nº›</a:t>
            </a:fld>
            <a:endParaRPr lang="es-ES">
              <a:latin typeface="+mn-lt"/>
            </a:endParaRPr>
          </a:p>
        </p:txBody>
      </p:sp>
      <p:pic>
        <p:nvPicPr>
          <p:cNvPr id="6" name="Imagen 3" descr="fondoinferior.png"/>
          <p:cNvPicPr>
            <a:picLocks noChangeAspect="1"/>
          </p:cNvPicPr>
          <p:nvPr userDrawn="1"/>
        </p:nvPicPr>
        <p:blipFill>
          <a:blip r:embed="rId2"/>
          <a:srcRect/>
          <a:stretch>
            <a:fillRect/>
          </a:stretch>
        </p:blipFill>
        <p:spPr bwMode="auto">
          <a:xfrm>
            <a:off x="0" y="5391150"/>
            <a:ext cx="9906000" cy="1474788"/>
          </a:xfrm>
          <a:prstGeom prst="rect">
            <a:avLst/>
          </a:prstGeom>
          <a:noFill/>
          <a:ln w="9525">
            <a:noFill/>
            <a:miter lim="800000"/>
            <a:headEnd/>
            <a:tailEnd/>
          </a:ln>
        </p:spPr>
      </p:pic>
      <p:pic>
        <p:nvPicPr>
          <p:cNvPr id="7" name="Imagen 4" descr="sello.png"/>
          <p:cNvPicPr>
            <a:picLocks noChangeAspect="1"/>
          </p:cNvPicPr>
          <p:nvPr userDrawn="1"/>
        </p:nvPicPr>
        <p:blipFill>
          <a:blip r:embed="rId3"/>
          <a:srcRect/>
          <a:stretch>
            <a:fillRect/>
          </a:stretch>
        </p:blipFill>
        <p:spPr bwMode="auto">
          <a:xfrm>
            <a:off x="338138" y="5746750"/>
            <a:ext cx="1574800" cy="919163"/>
          </a:xfrm>
          <a:prstGeom prst="rect">
            <a:avLst/>
          </a:prstGeom>
          <a:noFill/>
          <a:ln w="9525">
            <a:noFill/>
            <a:miter lim="800000"/>
            <a:headEnd/>
            <a:tailEnd/>
          </a:ln>
        </p:spPr>
      </p:pic>
      <p:pic>
        <p:nvPicPr>
          <p:cNvPr id="8" name="Imagen 5" descr="slogan.png"/>
          <p:cNvPicPr>
            <a:picLocks noChangeAspect="1"/>
          </p:cNvPicPr>
          <p:nvPr userDrawn="1"/>
        </p:nvPicPr>
        <p:blipFill>
          <a:blip r:embed="rId4"/>
          <a:srcRect/>
          <a:stretch>
            <a:fillRect/>
          </a:stretch>
        </p:blipFill>
        <p:spPr bwMode="auto">
          <a:xfrm>
            <a:off x="8229600" y="6024563"/>
            <a:ext cx="1447800" cy="608012"/>
          </a:xfrm>
          <a:prstGeom prst="rect">
            <a:avLst/>
          </a:prstGeom>
          <a:noFill/>
          <a:ln w="9525">
            <a:noFill/>
            <a:miter lim="800000"/>
            <a:headEnd/>
            <a:tailEnd/>
          </a:ln>
        </p:spPr>
      </p:pic>
      <p:sp>
        <p:nvSpPr>
          <p:cNvPr id="2" name="Título vertical 1"/>
          <p:cNvSpPr>
            <a:spLocks noGrp="1"/>
          </p:cNvSpPr>
          <p:nvPr>
            <p:ph type="title" orient="vert"/>
          </p:nvPr>
        </p:nvSpPr>
        <p:spPr>
          <a:xfrm>
            <a:off x="7780337" y="274639"/>
            <a:ext cx="2414588"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536575" y="274639"/>
            <a:ext cx="7078663"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9" name="Marcador de fecha 3"/>
          <p:cNvSpPr>
            <a:spLocks noGrp="1"/>
          </p:cNvSpPr>
          <p:nvPr>
            <p:ph type="dt" sz="half" idx="10"/>
          </p:nvPr>
        </p:nvSpPr>
        <p:spPr/>
        <p:txBody>
          <a:bodyPr/>
          <a:lstStyle>
            <a:lvl1pPr>
              <a:defRPr/>
            </a:lvl1pPr>
          </a:lstStyle>
          <a:p>
            <a:pPr>
              <a:defRPr/>
            </a:pPr>
            <a:fld id="{56657CBA-CAB4-4D08-908E-2BFAAFFC959B}" type="datetimeFigureOut">
              <a:rPr lang="es-ES_tradnl"/>
              <a:pPr>
                <a:defRPr/>
              </a:pPr>
              <a:t>14/11/2012</a:t>
            </a:fld>
            <a:endParaRPr lang="es-ES_tradnl"/>
          </a:p>
        </p:txBody>
      </p:sp>
      <p:sp>
        <p:nvSpPr>
          <p:cNvPr id="10" name="Marcador de pie de página 4"/>
          <p:cNvSpPr>
            <a:spLocks noGrp="1"/>
          </p:cNvSpPr>
          <p:nvPr>
            <p:ph type="ftr" sz="quarter" idx="11"/>
          </p:nvPr>
        </p:nvSpPr>
        <p:spPr/>
        <p:txBody>
          <a:bodyPr/>
          <a:lstStyle>
            <a:lvl1pPr>
              <a:defRPr/>
            </a:lvl1pPr>
          </a:lstStyle>
          <a:p>
            <a:pPr>
              <a:defRPr/>
            </a:pPr>
            <a:endParaRPr lang="es-ES_tradnl"/>
          </a:p>
        </p:txBody>
      </p:sp>
      <p:sp>
        <p:nvSpPr>
          <p:cNvPr id="11" name="Marcador de número de diapositiva 5"/>
          <p:cNvSpPr>
            <a:spLocks noGrp="1"/>
          </p:cNvSpPr>
          <p:nvPr>
            <p:ph type="sldNum" sz="quarter" idx="12"/>
          </p:nvPr>
        </p:nvSpPr>
        <p:spPr/>
        <p:txBody>
          <a:bodyPr/>
          <a:lstStyle>
            <a:lvl1pPr>
              <a:defRPr/>
            </a:lvl1pPr>
          </a:lstStyle>
          <a:p>
            <a:pPr>
              <a:defRPr/>
            </a:pPr>
            <a:fld id="{29E0BA01-3264-49F0-A963-2B3B495CA206}" type="slidenum">
              <a:rPr lang="es-ES_tradnl"/>
              <a:pPr>
                <a:defRPr/>
              </a:pPr>
              <a:t>‹Nº›</a:t>
            </a:fld>
            <a:endParaRPr lang="es-ES_trad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6"/>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99F172E-0913-4183-98E8-9CC4BF2785D9}" type="datetimeFigureOut">
              <a:rPr lang="es-ES"/>
              <a:pPr>
                <a:defRPr/>
              </a:pPr>
              <a:t>14/11/2012</a:t>
            </a:fld>
            <a:endParaRPr lang="es-ES"/>
          </a:p>
        </p:txBody>
      </p:sp>
      <p:sp>
        <p:nvSpPr>
          <p:cNvPr id="5" name="4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6" name="5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D3EA74D3-FC1D-44F2-AA1B-A3C2D30CDE27}" type="slidenum">
              <a:rPr lang="es-ES"/>
              <a:pPr>
                <a:defRPr/>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AEA53E1-76A4-4B60-9CF8-309C034AC2B8}" type="datetimeFigureOut">
              <a:rPr lang="es-ES"/>
              <a:pPr>
                <a:defRPr/>
              </a:pPr>
              <a:t>14/11/2012</a:t>
            </a:fld>
            <a:endParaRPr lang="es-ES"/>
          </a:p>
        </p:txBody>
      </p:sp>
      <p:sp>
        <p:nvSpPr>
          <p:cNvPr id="5" name="4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6" name="5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B7F068F2-E4F1-46C2-9FFA-930BC2B1FE30}" type="slidenum">
              <a:rPr lang="es-ES"/>
              <a:pPr>
                <a:defRPr/>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1"/>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4C5F2322-0502-4320-B70A-A727833DA56B}" type="datetimeFigureOut">
              <a:rPr lang="es-ES"/>
              <a:pPr>
                <a:defRPr/>
              </a:pPr>
              <a:t>14/11/2012</a:t>
            </a:fld>
            <a:endParaRPr lang="es-ES"/>
          </a:p>
        </p:txBody>
      </p:sp>
      <p:sp>
        <p:nvSpPr>
          <p:cNvPr id="5" name="4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6" name="5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8FFD8FC8-1C8C-413D-AD27-EDBBE50949B7}" type="slidenum">
              <a:rPr lang="es-ES"/>
              <a:pPr>
                <a:defRPr/>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2B4BE045-13AC-421E-90C8-C96220FFF9B6}" type="datetimeFigureOut">
              <a:rPr lang="es-ES"/>
              <a:pPr>
                <a:defRPr/>
              </a:pPr>
              <a:t>14/11/2012</a:t>
            </a:fld>
            <a:endParaRPr lang="es-ES"/>
          </a:p>
        </p:txBody>
      </p:sp>
      <p:sp>
        <p:nvSpPr>
          <p:cNvPr id="6" name="5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7" name="6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22839B3E-B4E6-42EF-B14D-1B796168CA6A}" type="slidenum">
              <a:rPr lang="es-ES"/>
              <a:pPr>
                <a:defRPr/>
              </a:pPr>
              <a:t>‹Nº›</a:t>
            </a:fld>
            <a:endParaRPr 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7A29CF70-8783-4C14-934E-979CEFD98015}" type="datetimeFigureOut">
              <a:rPr lang="es-ES"/>
              <a:pPr>
                <a:defRPr/>
              </a:pPr>
              <a:t>14/11/2012</a:t>
            </a:fld>
            <a:endParaRPr lang="es-ES"/>
          </a:p>
        </p:txBody>
      </p:sp>
      <p:sp>
        <p:nvSpPr>
          <p:cNvPr id="8" name="7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9" name="8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119792B5-A013-4655-9D7E-D51BC9C02868}" type="slidenum">
              <a:rPr lang="es-ES"/>
              <a:pPr>
                <a:defRPr/>
              </a:pPr>
              <a:t>‹Nº›</a:t>
            </a:fld>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CDA01F6-15D0-4A7F-A748-B242F8DC0FF9}" type="datetimeFigureOut">
              <a:rPr lang="es-ES"/>
              <a:pPr>
                <a:defRPr/>
              </a:pPr>
              <a:t>14/11/2012</a:t>
            </a:fld>
            <a:endParaRPr lang="es-ES"/>
          </a:p>
        </p:txBody>
      </p:sp>
      <p:sp>
        <p:nvSpPr>
          <p:cNvPr id="4" name="3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5" name="4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68E820E0-0152-4D04-8CE0-7871F405B101}" type="slidenum">
              <a:rPr lang="es-ES"/>
              <a:pPr>
                <a:defRPr/>
              </a:pPr>
              <a:t>‹Nº›</a:t>
            </a:fld>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4D7871D5-5071-4379-84B1-87528197D66B}" type="datetimeFigureOut">
              <a:rPr lang="es-ES"/>
              <a:pPr>
                <a:defRPr/>
              </a:pPr>
              <a:t>14/11/2012</a:t>
            </a:fld>
            <a:endParaRPr lang="es-ES"/>
          </a:p>
        </p:txBody>
      </p:sp>
      <p:sp>
        <p:nvSpPr>
          <p:cNvPr id="3" name="2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4" name="3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D59E948B-6594-4D57-B71D-F8F3579FA4B5}" type="slidenum">
              <a:rPr lang="es-ES"/>
              <a:pPr>
                <a:defRPr/>
              </a:pPr>
              <a:t>‹Nº›</a:t>
            </a:fld>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006"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C6A2889-69C1-45BA-94BB-FDEB101FAE0B}" type="datetimeFigureOut">
              <a:rPr lang="es-ES"/>
              <a:pPr>
                <a:defRPr/>
              </a:pPr>
              <a:t>14/11/2012</a:t>
            </a:fld>
            <a:endParaRPr lang="es-ES"/>
          </a:p>
        </p:txBody>
      </p:sp>
      <p:sp>
        <p:nvSpPr>
          <p:cNvPr id="6" name="5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7" name="6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39AD6EA0-0238-4E5E-A789-D2BDB3437AF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D2D6CAE-8F2A-4CA8-B2AA-EB7F49C823EB}"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EF3D19C-B0E7-4945-A029-80073E95DA9A}" type="slidenum">
              <a:rPr lang="es-ES"/>
              <a:pPr>
                <a:defRPr/>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44F53B9D-2B0D-4614-97FC-37C13C8CA95F}" type="datetimeFigureOut">
              <a:rPr lang="es-ES"/>
              <a:pPr>
                <a:defRPr/>
              </a:pPr>
              <a:t>14/11/2012</a:t>
            </a:fld>
            <a:endParaRPr lang="es-ES"/>
          </a:p>
        </p:txBody>
      </p:sp>
      <p:sp>
        <p:nvSpPr>
          <p:cNvPr id="6" name="5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7" name="6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59863B4D-535B-4D8E-81A0-29712734C2ED}" type="slidenum">
              <a:rPr lang="es-ES"/>
              <a:pPr>
                <a:defRPr/>
              </a:pPr>
              <a:t>‹Nº›</a:t>
            </a:fld>
            <a:endParaRPr 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F9CAC153-3FD8-4D08-913B-8B1FF3BCC433}" type="datetimeFigureOut">
              <a:rPr lang="es-ES"/>
              <a:pPr>
                <a:defRPr/>
              </a:pPr>
              <a:t>14/11/2012</a:t>
            </a:fld>
            <a:endParaRPr lang="es-ES"/>
          </a:p>
        </p:txBody>
      </p:sp>
      <p:sp>
        <p:nvSpPr>
          <p:cNvPr id="5" name="4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6" name="5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FF52AA19-06C7-4B3F-916A-1284A5EB8998}" type="slidenum">
              <a:rPr lang="es-ES"/>
              <a:pPr>
                <a:defRPr/>
              </a:pPr>
              <a:t>‹Nº›</a:t>
            </a:fld>
            <a:endParaRPr 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39"/>
            <a:ext cx="222885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95300" y="274639"/>
            <a:ext cx="65214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ED2B5F76-C258-42C0-AFDB-F4A52586786A}" type="datetimeFigureOut">
              <a:rPr lang="es-ES"/>
              <a:pPr>
                <a:defRPr/>
              </a:pPr>
              <a:t>14/11/2012</a:t>
            </a:fld>
            <a:endParaRPr lang="es-ES"/>
          </a:p>
        </p:txBody>
      </p:sp>
      <p:sp>
        <p:nvSpPr>
          <p:cNvPr id="5" name="4 Marcador de pie de página"/>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defRPr>
            </a:lvl1pPr>
          </a:lstStyle>
          <a:p>
            <a:pPr>
              <a:defRPr/>
            </a:pPr>
            <a:endParaRPr lang="es-ES"/>
          </a:p>
        </p:txBody>
      </p:sp>
      <p:sp>
        <p:nvSpPr>
          <p:cNvPr id="6" name="5 Marcador de número de diapositiva"/>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defRPr>
            </a:lvl1pPr>
          </a:lstStyle>
          <a:p>
            <a:pPr>
              <a:defRPr/>
            </a:pPr>
            <a:fld id="{F629333E-41B5-4012-9B15-C411E178BE24}" type="slidenum">
              <a:rPr lang="es-ES"/>
              <a:pPr>
                <a:defRPr/>
              </a:pPr>
              <a:t>‹Nº›</a:t>
            </a:fld>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3" descr="fondoinferior.png"/>
          <p:cNvPicPr>
            <a:picLocks noChangeAspect="1"/>
          </p:cNvPicPr>
          <p:nvPr userDrawn="1"/>
        </p:nvPicPr>
        <p:blipFill>
          <a:blip r:embed="rId2"/>
          <a:srcRect/>
          <a:stretch>
            <a:fillRect/>
          </a:stretch>
        </p:blipFill>
        <p:spPr bwMode="auto">
          <a:xfrm>
            <a:off x="0" y="5391150"/>
            <a:ext cx="9906000" cy="1474788"/>
          </a:xfrm>
          <a:prstGeom prst="rect">
            <a:avLst/>
          </a:prstGeom>
          <a:noFill/>
          <a:ln w="9525">
            <a:noFill/>
            <a:miter lim="800000"/>
            <a:headEnd/>
            <a:tailEnd/>
          </a:ln>
        </p:spPr>
      </p:pic>
      <p:pic>
        <p:nvPicPr>
          <p:cNvPr id="3" name="Imagen 4" descr="sello.png"/>
          <p:cNvPicPr>
            <a:picLocks noChangeAspect="1"/>
          </p:cNvPicPr>
          <p:nvPr userDrawn="1"/>
        </p:nvPicPr>
        <p:blipFill>
          <a:blip r:embed="rId3"/>
          <a:srcRect/>
          <a:stretch>
            <a:fillRect/>
          </a:stretch>
        </p:blipFill>
        <p:spPr bwMode="auto">
          <a:xfrm>
            <a:off x="338138" y="5746750"/>
            <a:ext cx="1574800" cy="919163"/>
          </a:xfrm>
          <a:prstGeom prst="rect">
            <a:avLst/>
          </a:prstGeom>
          <a:noFill/>
          <a:ln w="9525">
            <a:noFill/>
            <a:miter lim="800000"/>
            <a:headEnd/>
            <a:tailEnd/>
          </a:ln>
        </p:spPr>
      </p:pic>
      <p:pic>
        <p:nvPicPr>
          <p:cNvPr id="4" name="Imagen 5" descr="slogan.png"/>
          <p:cNvPicPr>
            <a:picLocks noChangeAspect="1"/>
          </p:cNvPicPr>
          <p:nvPr userDrawn="1"/>
        </p:nvPicPr>
        <p:blipFill>
          <a:blip r:embed="rId4"/>
          <a:srcRect/>
          <a:stretch>
            <a:fillRect/>
          </a:stretch>
        </p:blipFill>
        <p:spPr bwMode="auto">
          <a:xfrm>
            <a:off x="8229600" y="6024563"/>
            <a:ext cx="1447800" cy="608012"/>
          </a:xfrm>
          <a:prstGeom prst="rect">
            <a:avLst/>
          </a:prstGeom>
          <a:noFill/>
          <a:ln w="9525">
            <a:noFill/>
            <a:miter lim="800000"/>
            <a:headEnd/>
            <a:tailEnd/>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F435231-EE3B-414D-A842-C347ABFE4A51}"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29ED74C-53D5-44B2-B2AD-5DB43E4AB632}" type="slidenum">
              <a:rPr lang="es-ES"/>
              <a:pPr>
                <a:defRPr/>
              </a:pPr>
              <a:t>‹Nº›</a:t>
            </a:fld>
            <a:endParaRPr lang="es-E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936E80B-295F-4E9E-AB74-C9208A385C6B}"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D24ED17-A8C4-4706-9EBA-219EDBF12E23}" type="slidenum">
              <a:rPr lang="es-ES"/>
              <a:pPr>
                <a:defRPr/>
              </a:pPr>
              <a:t>‹Nº›</a:t>
            </a:fld>
            <a:endParaRPr lang="es-E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12898A16-2BA1-479C-A671-C1055681B969}"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5C70AE4-70D8-4303-934F-BBB5A5EF13F8}" type="slidenum">
              <a:rPr lang="es-ES"/>
              <a:pPr>
                <a:defRPr/>
              </a:pPr>
              <a:t>‹Nº›</a:t>
            </a:fld>
            <a:endParaRPr lang="es-E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694DC9A0-2DAC-4E10-881D-E1B4DBF58F22}" type="datetimeFigureOut">
              <a:rPr lang="es-ES"/>
              <a:pPr>
                <a:defRPr/>
              </a:pPr>
              <a:t>14/11/2012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297FFC7-0390-44F0-8D1D-811BC8CE84FB}" type="slidenum">
              <a:rPr lang="es-ES"/>
              <a:pPr>
                <a:defRPr/>
              </a:pPr>
              <a:t>‹Nº›</a:t>
            </a:fld>
            <a:endParaRPr lang="es-E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9C059277-04D2-42B4-AF54-B332DD6222ED}" type="datetimeFigureOut">
              <a:rPr lang="es-ES"/>
              <a:pPr>
                <a:defRPr/>
              </a:pPr>
              <a:t>14/11/2012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2C03B913-8E41-4BB1-A554-85E51781BDBB}" type="slidenum">
              <a:rPr lang="es-ES"/>
              <a:pPr>
                <a:defRPr/>
              </a:pPr>
              <a:t>‹Nº›</a:t>
            </a:fld>
            <a:endParaRPr lang="es-E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557A928-D728-4F54-9C0E-B420A8C3A639}" type="datetimeFigureOut">
              <a:rPr lang="es-ES"/>
              <a:pPr>
                <a:defRPr/>
              </a:pPr>
              <a:t>14/11/2012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A8021F9B-B50E-427F-8395-46ADDD3FC484}"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AF5035C4-3710-46F6-9647-74603D1DDA78}"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56E9C54-D726-444A-A9E1-C2367A0DF860}" type="slidenum">
              <a:rPr lang="es-ES"/>
              <a:pPr>
                <a:defRPr/>
              </a:pPr>
              <a:t>‹Nº›</a:t>
            </a:fld>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4541CD9-64D6-461C-8648-6E577EA2CCE0}"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2107886-6DA3-4A63-B193-FF2A8F6BA712}" type="slidenum">
              <a:rPr lang="es-ES"/>
              <a:pPr>
                <a:defRPr/>
              </a:pPr>
              <a:t>‹Nº›</a:t>
            </a:fld>
            <a:endParaRPr lang="es-E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D1DB6C2-F366-45CB-B111-5AE8B3953ED5}"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98A4A51-A4D2-4338-87D7-8BAFDF7330DA}" type="slidenum">
              <a:rPr lang="es-ES"/>
              <a:pPr>
                <a:defRPr/>
              </a:pPr>
              <a:t>‹Nº›</a:t>
            </a:fld>
            <a:endParaRPr lang="es-E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5E7D4EC-A025-469F-AC0D-BAB8E6D7FD4A}"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CDB62EE-E4E8-48C9-8DBD-F87AB3E09E24}" type="slidenum">
              <a:rPr lang="es-ES"/>
              <a:pPr>
                <a:defRPr/>
              </a:pPr>
              <a:t>‹Nº›</a:t>
            </a:fld>
            <a:endParaRPr lang="es-E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38"/>
            <a:ext cx="222885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95300" y="274638"/>
            <a:ext cx="65341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090BE7B-A134-4867-BE91-9F4EA4644EE8}" type="datetimeFigureOut">
              <a:rPr lang="es-ES"/>
              <a:pPr>
                <a:defRPr/>
              </a:pPr>
              <a:t>14/11/2012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78B213E-A564-4929-AFF3-DA59AF73ED53}"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DA1CA8C-FA77-4B75-ACE7-2A963DEC54AE}" type="datetimeFigureOut">
              <a:rPr lang="es-ES"/>
              <a:pPr>
                <a:defRPr/>
              </a:pPr>
              <a:t>14/11/2012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C24B4E6-66DD-4935-B704-5BE7BC07726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8A9862CD-896E-4144-A2E4-6DF495759531}" type="datetimeFigureOut">
              <a:rPr lang="es-ES"/>
              <a:pPr>
                <a:defRPr/>
              </a:pPr>
              <a:t>14/11/2012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5755EFBA-4CAC-4F31-8C70-9CDC182DB50C}"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0542DBD-228B-4EE4-9762-5116ECBCCF8A}" type="datetimeFigureOut">
              <a:rPr lang="es-ES"/>
              <a:pPr>
                <a:defRPr/>
              </a:pPr>
              <a:t>14/11/2012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BEF38A5-A832-4219-80E0-801C004C2F4D}"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0B8D84-5212-449F-954C-0BB46A35BE95}"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3804402-E0D2-48C2-AC6D-2F7E7D3DEFC4}"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7F118E9-31B0-42DD-BB81-844762451993}" type="datetimeFigureOut">
              <a:rPr lang="es-ES"/>
              <a:pPr>
                <a:defRPr/>
              </a:pPr>
              <a:t>14/11/2012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E2695CE-8CD7-4070-B695-8EEC2C8A2FC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5.jpe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A018C6-FFBD-4857-BB0A-69BF5EBDDF14}" type="datetimeFigureOut">
              <a:rPr lang="es-ES"/>
              <a:pPr>
                <a:defRPr/>
              </a:pPr>
              <a:t>14/11/2012</a:t>
            </a:fld>
            <a:endParaRPr lang="es-ES"/>
          </a:p>
        </p:txBody>
      </p:sp>
      <p:sp>
        <p:nvSpPr>
          <p:cNvPr id="5" name="4 Marcador de pie de página"/>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3FA0AB6-4D8A-45FA-BE0C-FF04F1AF40E0}" type="slidenum">
              <a:rPr lang="es-ES"/>
              <a:pPr>
                <a:defRPr/>
              </a:pPr>
              <a:t>‹Nº›</a:t>
            </a:fld>
            <a:endParaRPr lang="es-ES"/>
          </a:p>
        </p:txBody>
      </p:sp>
      <p:pic>
        <p:nvPicPr>
          <p:cNvPr id="1031" name="Imagen 3" descr="fondoinferior.png"/>
          <p:cNvPicPr>
            <a:picLocks noChangeAspect="1"/>
          </p:cNvPicPr>
          <p:nvPr userDrawn="1"/>
        </p:nvPicPr>
        <p:blipFill>
          <a:blip r:embed="rId13"/>
          <a:srcRect/>
          <a:stretch>
            <a:fillRect/>
          </a:stretch>
        </p:blipFill>
        <p:spPr bwMode="auto">
          <a:xfrm>
            <a:off x="0" y="5391150"/>
            <a:ext cx="9906000" cy="1474788"/>
          </a:xfrm>
          <a:prstGeom prst="rect">
            <a:avLst/>
          </a:prstGeom>
          <a:noFill/>
          <a:ln w="9525">
            <a:noFill/>
            <a:miter lim="800000"/>
            <a:headEnd/>
            <a:tailEnd/>
          </a:ln>
        </p:spPr>
      </p:pic>
      <p:pic>
        <p:nvPicPr>
          <p:cNvPr id="1032" name="Imagen 4" descr="sello.png"/>
          <p:cNvPicPr>
            <a:picLocks noChangeAspect="1"/>
          </p:cNvPicPr>
          <p:nvPr userDrawn="1"/>
        </p:nvPicPr>
        <p:blipFill>
          <a:blip r:embed="rId14"/>
          <a:srcRect/>
          <a:stretch>
            <a:fillRect/>
          </a:stretch>
        </p:blipFill>
        <p:spPr bwMode="auto">
          <a:xfrm>
            <a:off x="338138" y="5746750"/>
            <a:ext cx="1574800" cy="919163"/>
          </a:xfrm>
          <a:prstGeom prst="rect">
            <a:avLst/>
          </a:prstGeom>
          <a:noFill/>
          <a:ln w="9525">
            <a:noFill/>
            <a:miter lim="800000"/>
            <a:headEnd/>
            <a:tailEnd/>
          </a:ln>
        </p:spPr>
      </p:pic>
      <p:pic>
        <p:nvPicPr>
          <p:cNvPr id="1033" name="Imagen 5" descr="slogan.png"/>
          <p:cNvPicPr>
            <a:picLocks noChangeAspect="1"/>
          </p:cNvPicPr>
          <p:nvPr userDrawn="1"/>
        </p:nvPicPr>
        <p:blipFill>
          <a:blip r:embed="rId15"/>
          <a:srcRect/>
          <a:stretch>
            <a:fillRect/>
          </a:stretch>
        </p:blipFill>
        <p:spPr bwMode="auto">
          <a:xfrm>
            <a:off x="8229600" y="6024563"/>
            <a:ext cx="1447800" cy="608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2"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Marcador de título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13315" name="Marcador de texto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ED88507-8403-40E5-AC4B-C766280385E1}" type="datetimeFigureOut">
              <a:rPr lang="es-ES_tradnl"/>
              <a:pPr>
                <a:defRPr/>
              </a:pPr>
              <a:t>14/11/2012</a:t>
            </a:fld>
            <a:endParaRPr lang="es-ES_tradnl"/>
          </a:p>
        </p:txBody>
      </p:sp>
      <p:sp>
        <p:nvSpPr>
          <p:cNvPr id="5" name="Marcador de pie de página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_tradnl"/>
          </a:p>
        </p:txBody>
      </p:sp>
      <p:sp>
        <p:nvSpPr>
          <p:cNvPr id="6" name="Marcador de número de diapositiva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41A5313-9112-4D60-81FF-15D790F28A55}" type="slidenum">
              <a:rPr lang="es-ES_tradnl"/>
              <a:pPr>
                <a:defRPr/>
              </a:pPr>
              <a:t>‹Nº›</a:t>
            </a:fld>
            <a:endParaRPr lang="es-ES_tradnl"/>
          </a:p>
        </p:txBody>
      </p:sp>
      <p:pic>
        <p:nvPicPr>
          <p:cNvPr id="13319" name="Imagen 17" descr="Cap.png"/>
          <p:cNvPicPr>
            <a:picLocks noChangeAspect="1"/>
          </p:cNvPicPr>
          <p:nvPr userDrawn="1"/>
        </p:nvPicPr>
        <p:blipFill>
          <a:blip r:embed="rId12"/>
          <a:srcRect/>
          <a:stretch>
            <a:fillRect/>
          </a:stretch>
        </p:blipFill>
        <p:spPr bwMode="auto">
          <a:xfrm>
            <a:off x="3225800" y="1074738"/>
            <a:ext cx="6680200" cy="3597275"/>
          </a:xfrm>
          <a:prstGeom prst="rect">
            <a:avLst/>
          </a:prstGeom>
          <a:noFill/>
          <a:ln w="9525">
            <a:noFill/>
            <a:miter lim="800000"/>
            <a:headEnd/>
            <a:tailEnd/>
          </a:ln>
        </p:spPr>
      </p:pic>
      <p:sp>
        <p:nvSpPr>
          <p:cNvPr id="8" name="Marcador de fecha 3"/>
          <p:cNvSpPr txBox="1">
            <a:spLocks/>
          </p:cNvSpPr>
          <p:nvPr userDrawn="1"/>
        </p:nvSpPr>
        <p:spPr>
          <a:xfrm>
            <a:off x="495300" y="6356350"/>
            <a:ext cx="2311400" cy="365125"/>
          </a:xfrm>
          <a:prstGeom prst="rect">
            <a:avLst/>
          </a:prstGeom>
        </p:spPr>
        <p:txBody>
          <a:bodyPr/>
          <a:lstStyle/>
          <a:p>
            <a:pPr fontAlgn="auto">
              <a:spcBef>
                <a:spcPts val="0"/>
              </a:spcBef>
              <a:spcAft>
                <a:spcPts val="0"/>
              </a:spcAft>
              <a:defRPr/>
            </a:pPr>
            <a:fld id="{7F9FC02B-18B6-B04B-A573-3FC09AA07C3B}" type="datetimeFigureOut">
              <a:rPr lang="es-ES_tradnl">
                <a:latin typeface="+mn-lt"/>
              </a:rPr>
              <a:pPr fontAlgn="auto">
                <a:spcBef>
                  <a:spcPts val="0"/>
                </a:spcBef>
                <a:spcAft>
                  <a:spcPts val="0"/>
                </a:spcAft>
                <a:defRPr/>
              </a:pPr>
              <a:t>14/11/2012</a:t>
            </a:fld>
            <a:endParaRPr lang="es-ES_tradnl">
              <a:latin typeface="+mn-lt"/>
            </a:endParaRPr>
          </a:p>
        </p:txBody>
      </p:sp>
      <p:sp>
        <p:nvSpPr>
          <p:cNvPr id="9" name="Marcador de número de diapositiva 5"/>
          <p:cNvSpPr txBox="1">
            <a:spLocks/>
          </p:cNvSpPr>
          <p:nvPr userDrawn="1"/>
        </p:nvSpPr>
        <p:spPr>
          <a:xfrm>
            <a:off x="7099300" y="6356350"/>
            <a:ext cx="2311400" cy="365125"/>
          </a:xfrm>
          <a:prstGeom prst="rect">
            <a:avLst/>
          </a:prstGeom>
        </p:spPr>
        <p:txBody>
          <a:bodyPr/>
          <a:lstStyle/>
          <a:p>
            <a:pPr fontAlgn="auto">
              <a:spcBef>
                <a:spcPts val="0"/>
              </a:spcBef>
              <a:spcAft>
                <a:spcPts val="0"/>
              </a:spcAft>
              <a:defRPr/>
            </a:pPr>
            <a:fld id="{C56C6068-3CDD-4043-926B-75AE155EBED6}" type="slidenum">
              <a:rPr lang="es-ES_tradnl">
                <a:latin typeface="+mn-lt"/>
              </a:rPr>
              <a:pPr fontAlgn="auto">
                <a:spcBef>
                  <a:spcPts val="0"/>
                </a:spcBef>
                <a:spcAft>
                  <a:spcPts val="0"/>
                </a:spcAft>
                <a:defRPr/>
              </a:pPr>
              <a:t>‹Nº›</a:t>
            </a:fld>
            <a:endParaRPr lang="es-ES_tradnl">
              <a:latin typeface="+mn-lt"/>
            </a:endParaRPr>
          </a:p>
        </p:txBody>
      </p:sp>
      <p:sp>
        <p:nvSpPr>
          <p:cNvPr id="10" name="3 Marcador de fecha"/>
          <p:cNvSpPr txBox="1">
            <a:spLocks/>
          </p:cNvSpPr>
          <p:nvPr userDrawn="1"/>
        </p:nvSpPr>
        <p:spPr>
          <a:xfrm>
            <a:off x="495300" y="6356350"/>
            <a:ext cx="2311400" cy="365125"/>
          </a:xfrm>
          <a:prstGeom prst="rect">
            <a:avLst/>
          </a:prstGeom>
        </p:spPr>
        <p:txBody>
          <a:bodyPr anchor="ctr"/>
          <a:lstStyle>
            <a:lvl1pPr algn="l">
              <a:defRPr sz="1200">
                <a:solidFill>
                  <a:schemeClr val="tx1">
                    <a:tint val="75000"/>
                  </a:schemeClr>
                </a:solidFill>
              </a:defRPr>
            </a:lvl1pPr>
          </a:lstStyle>
          <a:p>
            <a:pPr fontAlgn="auto">
              <a:spcBef>
                <a:spcPts val="0"/>
              </a:spcBef>
              <a:spcAft>
                <a:spcPts val="0"/>
              </a:spcAft>
              <a:defRPr/>
            </a:pPr>
            <a:fld id="{5BBE3B6B-47F1-4F01-839F-CCEC09892054}" type="datetimeFigureOut">
              <a:rPr lang="es-ES" smtClean="0">
                <a:latin typeface="+mn-lt"/>
              </a:rPr>
              <a:pPr fontAlgn="auto">
                <a:spcBef>
                  <a:spcPts val="0"/>
                </a:spcBef>
                <a:spcAft>
                  <a:spcPts val="0"/>
                </a:spcAft>
                <a:defRPr/>
              </a:pPr>
              <a:t>14/11/2012</a:t>
            </a:fld>
            <a:endParaRPr lang="es-ES">
              <a:latin typeface="+mn-lt"/>
            </a:endParaRPr>
          </a:p>
        </p:txBody>
      </p:sp>
      <p:sp>
        <p:nvSpPr>
          <p:cNvPr id="11" name="5 Marcador de número de diapositiva"/>
          <p:cNvSpPr txBox="1">
            <a:spLocks/>
          </p:cNvSpPr>
          <p:nvPr userDrawn="1"/>
        </p:nvSpPr>
        <p:spPr>
          <a:xfrm>
            <a:off x="7099300" y="6356350"/>
            <a:ext cx="2311400" cy="365125"/>
          </a:xfrm>
          <a:prstGeom prst="rect">
            <a:avLst/>
          </a:prstGeom>
        </p:spPr>
        <p:txBody>
          <a:bodyPr anchor="ctr"/>
          <a:lstStyle>
            <a:lvl1pPr algn="r">
              <a:defRPr sz="1200">
                <a:solidFill>
                  <a:schemeClr val="tx1">
                    <a:tint val="75000"/>
                  </a:schemeClr>
                </a:solidFill>
              </a:defRPr>
            </a:lvl1pPr>
          </a:lstStyle>
          <a:p>
            <a:pPr fontAlgn="auto">
              <a:spcBef>
                <a:spcPts val="0"/>
              </a:spcBef>
              <a:spcAft>
                <a:spcPts val="0"/>
              </a:spcAft>
              <a:defRPr/>
            </a:pPr>
            <a:fld id="{AA079DC8-F5BC-4A99-9681-256E2CA3D062}" type="slidenum">
              <a:rPr lang="es-ES" smtClean="0">
                <a:latin typeface="+mn-lt"/>
              </a:rPr>
              <a:pPr fontAlgn="auto">
                <a:spcBef>
                  <a:spcPts val="0"/>
                </a:spcBef>
                <a:spcAft>
                  <a:spcPts val="0"/>
                </a:spcAft>
                <a:defRPr/>
              </a:pPr>
              <a:t>‹Nº›</a:t>
            </a:fld>
            <a:endParaRPr lang="es-ES">
              <a:latin typeface="+mn-lt"/>
            </a:endParaRPr>
          </a:p>
        </p:txBody>
      </p:sp>
      <p:pic>
        <p:nvPicPr>
          <p:cNvPr id="13324" name="Imagen 3" descr="fondoinferior.png"/>
          <p:cNvPicPr>
            <a:picLocks noChangeAspect="1"/>
          </p:cNvPicPr>
          <p:nvPr userDrawn="1"/>
        </p:nvPicPr>
        <p:blipFill>
          <a:blip r:embed="rId13"/>
          <a:srcRect/>
          <a:stretch>
            <a:fillRect/>
          </a:stretch>
        </p:blipFill>
        <p:spPr bwMode="auto">
          <a:xfrm>
            <a:off x="0" y="5391150"/>
            <a:ext cx="9906000" cy="1474788"/>
          </a:xfrm>
          <a:prstGeom prst="rect">
            <a:avLst/>
          </a:prstGeom>
          <a:noFill/>
          <a:ln w="9525">
            <a:noFill/>
            <a:miter lim="800000"/>
            <a:headEnd/>
            <a:tailEnd/>
          </a:ln>
        </p:spPr>
      </p:pic>
      <p:pic>
        <p:nvPicPr>
          <p:cNvPr id="13325" name="Imagen 4" descr="sello.png"/>
          <p:cNvPicPr>
            <a:picLocks noChangeAspect="1"/>
          </p:cNvPicPr>
          <p:nvPr userDrawn="1"/>
        </p:nvPicPr>
        <p:blipFill>
          <a:blip r:embed="rId14"/>
          <a:srcRect/>
          <a:stretch>
            <a:fillRect/>
          </a:stretch>
        </p:blipFill>
        <p:spPr bwMode="auto">
          <a:xfrm>
            <a:off x="338138" y="5746750"/>
            <a:ext cx="1574800" cy="919163"/>
          </a:xfrm>
          <a:prstGeom prst="rect">
            <a:avLst/>
          </a:prstGeom>
          <a:noFill/>
          <a:ln w="9525">
            <a:noFill/>
            <a:miter lim="800000"/>
            <a:headEnd/>
            <a:tailEnd/>
          </a:ln>
        </p:spPr>
      </p:pic>
      <p:pic>
        <p:nvPicPr>
          <p:cNvPr id="13326" name="Imagen 5" descr="slogan.png"/>
          <p:cNvPicPr>
            <a:picLocks noChangeAspect="1"/>
          </p:cNvPicPr>
          <p:nvPr userDrawn="1"/>
        </p:nvPicPr>
        <p:blipFill>
          <a:blip r:embed="rId15"/>
          <a:srcRect/>
          <a:stretch>
            <a:fillRect/>
          </a:stretch>
        </p:blipFill>
        <p:spPr bwMode="auto">
          <a:xfrm>
            <a:off x="8229600" y="6024563"/>
            <a:ext cx="1447800" cy="608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3"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44" r:id="rId10"/>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1 Marcador de título"/>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4579" name="2 Marcador de texto"/>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AB1C9CE8-F4CF-410B-B145-567D269384DD}" type="datetimeFigureOut">
              <a:rPr lang="es-ES"/>
              <a:pPr/>
              <a:t>14/11/2012</a:t>
            </a:fld>
            <a:endParaRPr lang="es-ES"/>
          </a:p>
        </p:txBody>
      </p:sp>
      <p:sp>
        <p:nvSpPr>
          <p:cNvPr id="5" name="4 Marcador de pie de página"/>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s-ES"/>
          </a:p>
        </p:txBody>
      </p:sp>
      <p:sp>
        <p:nvSpPr>
          <p:cNvPr id="6" name="5 Marcador de número de diapositiva"/>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D3EA91F-DD81-40C8-B25B-61B4870F4AF3}"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6866" name="1 Marcador de título"/>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6867" name="2 Marcador de texto"/>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176806B-3BF3-41E6-AEC6-018D68EA4396}" type="datetimeFigureOut">
              <a:rPr lang="es-ES"/>
              <a:pPr>
                <a:defRPr/>
              </a:pPr>
              <a:t>14/11/2012</a:t>
            </a:fld>
            <a:endParaRPr lang="es-ES"/>
          </a:p>
        </p:txBody>
      </p:sp>
      <p:sp>
        <p:nvSpPr>
          <p:cNvPr id="5" name="4 Marcador de pie de página"/>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C0504F3-83FF-45F9-A2E0-F9BBD8D5FC42}" type="slidenum">
              <a:rPr lang="es-ES"/>
              <a:pPr>
                <a:defRPr/>
              </a:pPr>
              <a:t>‹Nº›</a:t>
            </a:fld>
            <a:endParaRPr lang="es-ES"/>
          </a:p>
        </p:txBody>
      </p:sp>
      <p:pic>
        <p:nvPicPr>
          <p:cNvPr id="36871" name="Imagen 14" descr="fondo.jpg"/>
          <p:cNvPicPr>
            <a:picLocks noChangeAspect="1"/>
          </p:cNvPicPr>
          <p:nvPr userDrawn="1"/>
        </p:nvPicPr>
        <p:blipFill>
          <a:blip r:embed="rId13"/>
          <a:srcRect/>
          <a:stretch>
            <a:fillRect/>
          </a:stretch>
        </p:blipFill>
        <p:spPr bwMode="auto">
          <a:xfrm>
            <a:off x="0" y="0"/>
            <a:ext cx="9906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6"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Imagen 14" descr="bebe.jpg"/>
          <p:cNvPicPr>
            <a:picLocks noChangeAspect="1"/>
          </p:cNvPicPr>
          <p:nvPr/>
        </p:nvPicPr>
        <p:blipFill>
          <a:blip r:embed="rId2"/>
          <a:srcRect/>
          <a:stretch>
            <a:fillRect/>
          </a:stretch>
        </p:blipFill>
        <p:spPr bwMode="auto">
          <a:xfrm>
            <a:off x="0" y="0"/>
            <a:ext cx="9906000" cy="6858000"/>
          </a:xfrm>
          <a:prstGeom prst="rect">
            <a:avLst/>
          </a:prstGeom>
          <a:noFill/>
          <a:ln w="9525">
            <a:noFill/>
            <a:miter lim="800000"/>
            <a:headEnd/>
            <a:tailEnd/>
          </a:ln>
        </p:spPr>
      </p:pic>
      <p:pic>
        <p:nvPicPr>
          <p:cNvPr id="50178" name="Imagen 4" descr="franja.png"/>
          <p:cNvPicPr>
            <a:picLocks noChangeAspect="1"/>
          </p:cNvPicPr>
          <p:nvPr/>
        </p:nvPicPr>
        <p:blipFill>
          <a:blip r:embed="rId3"/>
          <a:srcRect/>
          <a:stretch>
            <a:fillRect/>
          </a:stretch>
        </p:blipFill>
        <p:spPr bwMode="auto">
          <a:xfrm>
            <a:off x="0" y="1682750"/>
            <a:ext cx="9906000" cy="3074988"/>
          </a:xfrm>
          <a:prstGeom prst="rect">
            <a:avLst/>
          </a:prstGeom>
          <a:noFill/>
          <a:ln w="9525">
            <a:noFill/>
            <a:miter lim="800000"/>
            <a:headEnd/>
            <a:tailEnd/>
          </a:ln>
        </p:spPr>
      </p:pic>
      <p:pic>
        <p:nvPicPr>
          <p:cNvPr id="50179" name="Imagen 5" descr="sello.png"/>
          <p:cNvPicPr>
            <a:picLocks noChangeAspect="1"/>
          </p:cNvPicPr>
          <p:nvPr/>
        </p:nvPicPr>
        <p:blipFill>
          <a:blip r:embed="rId4"/>
          <a:srcRect/>
          <a:stretch>
            <a:fillRect/>
          </a:stretch>
        </p:blipFill>
        <p:spPr bwMode="auto">
          <a:xfrm>
            <a:off x="457200" y="2882900"/>
            <a:ext cx="2057400" cy="1201738"/>
          </a:xfrm>
          <a:prstGeom prst="rect">
            <a:avLst/>
          </a:prstGeom>
          <a:noFill/>
          <a:ln w="9525">
            <a:noFill/>
            <a:miter lim="800000"/>
            <a:headEnd/>
            <a:tailEnd/>
          </a:ln>
        </p:spPr>
      </p:pic>
      <p:pic>
        <p:nvPicPr>
          <p:cNvPr id="50180" name="Imagen 6" descr="slogan.png"/>
          <p:cNvPicPr>
            <a:picLocks noChangeAspect="1"/>
          </p:cNvPicPr>
          <p:nvPr/>
        </p:nvPicPr>
        <p:blipFill>
          <a:blip r:embed="rId5"/>
          <a:srcRect/>
          <a:stretch>
            <a:fillRect/>
          </a:stretch>
        </p:blipFill>
        <p:spPr bwMode="auto">
          <a:xfrm>
            <a:off x="457200" y="4892675"/>
            <a:ext cx="2038350" cy="857250"/>
          </a:xfrm>
          <a:prstGeom prst="rect">
            <a:avLst/>
          </a:prstGeom>
          <a:noFill/>
          <a:ln w="9525">
            <a:noFill/>
            <a:miter lim="800000"/>
            <a:headEnd/>
            <a:tailEnd/>
          </a:ln>
        </p:spPr>
      </p:pic>
      <p:sp>
        <p:nvSpPr>
          <p:cNvPr id="50181" name="CuadroTexto 7"/>
          <p:cNvSpPr txBox="1">
            <a:spLocks noChangeArrowheads="1"/>
          </p:cNvSpPr>
          <p:nvPr/>
        </p:nvSpPr>
        <p:spPr bwMode="auto">
          <a:xfrm>
            <a:off x="3052763" y="3006725"/>
            <a:ext cx="6853237" cy="307975"/>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Crece: Infancia y Juventud</a:t>
            </a:r>
            <a:endParaRPr lang="es-ES_tradnl" sz="1400">
              <a:solidFill>
                <a:schemeClr val="bg1"/>
              </a:solidFill>
              <a:latin typeface="Century Gothic" pitchFamily="34" charset="0"/>
              <a:cs typeface="Arial" charset="0"/>
            </a:endParaRPr>
          </a:p>
        </p:txBody>
      </p:sp>
      <p:sp>
        <p:nvSpPr>
          <p:cNvPr id="50182" name="CuadroTexto 8"/>
          <p:cNvSpPr txBox="1">
            <a:spLocks noChangeArrowheads="1"/>
          </p:cNvSpPr>
          <p:nvPr/>
        </p:nvSpPr>
        <p:spPr bwMode="auto">
          <a:xfrm>
            <a:off x="3052763" y="3198813"/>
            <a:ext cx="6121400" cy="400050"/>
          </a:xfrm>
          <a:prstGeom prst="rect">
            <a:avLst/>
          </a:prstGeom>
          <a:noFill/>
          <a:ln w="9525">
            <a:noFill/>
            <a:miter lim="800000"/>
            <a:headEnd/>
            <a:tailEnd/>
          </a:ln>
        </p:spPr>
        <p:txBody>
          <a:bodyPr>
            <a:spAutoFit/>
          </a:bodyPr>
          <a:lstStyle/>
          <a:p>
            <a:r>
              <a:rPr lang="es-ES" sz="2000">
                <a:solidFill>
                  <a:schemeClr val="bg1"/>
                </a:solidFill>
                <a:latin typeface="Century Gothic" pitchFamily="34" charset="0"/>
                <a:cs typeface="Arial" charset="0"/>
              </a:rPr>
              <a:t>Lotes de ayuda familiar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uadroTexto 10"/>
          <p:cNvSpPr txBox="1">
            <a:spLocks noChangeArrowheads="1"/>
          </p:cNvSpPr>
          <p:nvPr/>
        </p:nvSpPr>
        <p:spPr bwMode="auto">
          <a:xfrm>
            <a:off x="3846513" y="3017838"/>
            <a:ext cx="6059487" cy="461962"/>
          </a:xfrm>
          <a:prstGeom prst="rect">
            <a:avLst/>
          </a:prstGeom>
          <a:noFill/>
          <a:ln w="9525">
            <a:noFill/>
            <a:miter lim="800000"/>
            <a:headEnd/>
            <a:tailEnd/>
          </a:ln>
        </p:spPr>
        <p:txBody>
          <a:bodyPr>
            <a:spAutoFit/>
          </a:bodyPr>
          <a:lstStyle/>
          <a:p>
            <a:r>
              <a:rPr lang="es-ES_tradnl" sz="2400">
                <a:solidFill>
                  <a:schemeClr val="bg1"/>
                </a:solidFill>
                <a:latin typeface="Century Gothic" pitchFamily="34" charset="0"/>
                <a:cs typeface="Arial" charset="0"/>
              </a:rPr>
              <a:t>4. Beneficiarios</a:t>
            </a:r>
          </a:p>
        </p:txBody>
      </p:sp>
      <p:sp>
        <p:nvSpPr>
          <p:cNvPr id="59394"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9395"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Beneficiarios</a:t>
            </a: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770063" y="2219325"/>
            <a:ext cx="7493000" cy="3235325"/>
          </a:xfrm>
          <a:prstGeom prst="rect">
            <a:avLst/>
          </a:prstGeom>
          <a:noFill/>
        </p:spPr>
        <p:txBody>
          <a:bodyPr lIns="108000">
            <a:spAutoFit/>
          </a:bodyPr>
          <a:lstStyle/>
          <a:p>
            <a:pPr fontAlgn="auto">
              <a:spcBef>
                <a:spcPts val="0"/>
              </a:spcBef>
              <a:spcAft>
                <a:spcPts val="100"/>
              </a:spcAft>
              <a:defRPr/>
            </a:pPr>
            <a:r>
              <a:rPr lang="es-ES" sz="1400" dirty="0">
                <a:solidFill>
                  <a:srgbClr val="595959"/>
                </a:solidFill>
                <a:latin typeface="Helvetica"/>
                <a:cs typeface="Helvetica"/>
              </a:rPr>
              <a:t>Individuos y familias que debido al contexto socioeconómico actual están entrando en zonas de vulnerabilidad, pobreza y exclusión social.</a:t>
            </a:r>
          </a:p>
          <a:p>
            <a:pPr fontAlgn="auto">
              <a:spcBef>
                <a:spcPts val="0"/>
              </a:spcBef>
              <a:spcAft>
                <a:spcPts val="100"/>
              </a:spcAft>
              <a:defRPr/>
            </a:pPr>
            <a:endParaRPr lang="es-ES" sz="1400" dirty="0">
              <a:solidFill>
                <a:srgbClr val="595959"/>
              </a:solidFill>
              <a:latin typeface="Helvetica"/>
              <a:cs typeface="Helvetica"/>
            </a:endParaRPr>
          </a:p>
          <a:p>
            <a:pPr fontAlgn="auto">
              <a:spcBef>
                <a:spcPts val="0"/>
              </a:spcBef>
              <a:spcAft>
                <a:spcPts val="100"/>
              </a:spcAft>
              <a:defRPr/>
            </a:pPr>
            <a:r>
              <a:rPr lang="es-ES" sz="1400" dirty="0">
                <a:solidFill>
                  <a:srgbClr val="595959"/>
                </a:solidFill>
                <a:latin typeface="Helvetica"/>
                <a:cs typeface="Helvetica"/>
              </a:rPr>
              <a:t>La pobreza familiar sobrevenida incluye varios perfiles:</a:t>
            </a:r>
          </a:p>
          <a:p>
            <a:pPr fontAlgn="auto">
              <a:spcBef>
                <a:spcPts val="0"/>
              </a:spcBef>
              <a:spcAft>
                <a:spcPts val="100"/>
              </a:spcAft>
              <a:defRPr/>
            </a:pPr>
            <a:endParaRPr lang="es-ES" sz="1400" dirty="0">
              <a:solidFill>
                <a:srgbClr val="595959"/>
              </a:solidFill>
              <a:latin typeface="Helvetica"/>
              <a:cs typeface="Helvetica"/>
            </a:endParaRP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Familias con todos los miembros en desempleo.</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Jóvenes en paro y personas en situación de desempleo de larga duración.</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Personas que no pueden hacer frente a los gastos de vivienda.</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Familias </a:t>
            </a:r>
            <a:r>
              <a:rPr lang="es-ES" sz="1400" dirty="0" err="1">
                <a:solidFill>
                  <a:srgbClr val="595959"/>
                </a:solidFill>
                <a:latin typeface="Helvetica"/>
                <a:cs typeface="Helvetica"/>
              </a:rPr>
              <a:t>monoparentales</a:t>
            </a:r>
            <a:r>
              <a:rPr lang="es-ES" sz="1400" dirty="0">
                <a:solidFill>
                  <a:srgbClr val="595959"/>
                </a:solidFill>
                <a:latin typeface="Helvetica"/>
                <a:cs typeface="Helvetica"/>
              </a:rPr>
              <a:t> con el cabeza de familia sin empleo y sin redes sociales de apoyo.</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Menores que viven en familias empobrecidas.</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Personas mayores antes en situación normalizada que ahora se están haciendo cargo con su pensión de hipotecas, deudas y manutención de hijos y nietos…</a:t>
            </a:r>
          </a:p>
          <a:p>
            <a:pPr fontAlgn="auto">
              <a:spcBef>
                <a:spcPts val="0"/>
              </a:spcBef>
              <a:spcAft>
                <a:spcPts val="100"/>
              </a:spcAft>
              <a:defRPr/>
            </a:pPr>
            <a:endParaRPr lang="es-ES" sz="1400" dirty="0">
              <a:solidFill>
                <a:srgbClr val="595959"/>
              </a:solidFill>
              <a:latin typeface="Helvetica"/>
              <a:cs typeface="Helvetica"/>
            </a:endParaRPr>
          </a:p>
        </p:txBody>
      </p:sp>
      <p:sp>
        <p:nvSpPr>
          <p:cNvPr id="60420"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60421"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uadroTexto 10"/>
          <p:cNvSpPr txBox="1">
            <a:spLocks noChangeArrowheads="1"/>
          </p:cNvSpPr>
          <p:nvPr/>
        </p:nvSpPr>
        <p:spPr bwMode="auto">
          <a:xfrm>
            <a:off x="3846513" y="3017838"/>
            <a:ext cx="6059487" cy="461962"/>
          </a:xfrm>
          <a:prstGeom prst="rect">
            <a:avLst/>
          </a:prstGeom>
          <a:noFill/>
          <a:ln w="9525">
            <a:noFill/>
            <a:miter lim="800000"/>
            <a:headEnd/>
            <a:tailEnd/>
          </a:ln>
        </p:spPr>
        <p:txBody>
          <a:bodyPr>
            <a:spAutoFit/>
          </a:bodyPr>
          <a:lstStyle/>
          <a:p>
            <a:r>
              <a:rPr lang="es-ES_tradnl" sz="2400">
                <a:solidFill>
                  <a:schemeClr val="bg1"/>
                </a:solidFill>
                <a:latin typeface="Century Gothic" pitchFamily="34" charset="0"/>
                <a:cs typeface="Arial" charset="0"/>
              </a:rPr>
              <a:t>5. Lotes de Ayuda</a:t>
            </a:r>
          </a:p>
        </p:txBody>
      </p:sp>
      <p:sp>
        <p:nvSpPr>
          <p:cNvPr id="61442"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61443"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Lotes de Ayuda</a:t>
            </a: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2467" name="CuadroTexto 16"/>
          <p:cNvSpPr txBox="1">
            <a:spLocks noChangeArrowheads="1"/>
          </p:cNvSpPr>
          <p:nvPr/>
        </p:nvSpPr>
        <p:spPr bwMode="auto">
          <a:xfrm>
            <a:off x="1770063" y="2219325"/>
            <a:ext cx="7493000" cy="3108325"/>
          </a:xfrm>
          <a:prstGeom prst="rect">
            <a:avLst/>
          </a:prstGeom>
          <a:noFill/>
          <a:ln w="9525">
            <a:noFill/>
            <a:miter lim="800000"/>
            <a:headEnd/>
            <a:tailEnd/>
          </a:ln>
        </p:spPr>
        <p:txBody>
          <a:bodyPr lIns="108000">
            <a:spAutoFit/>
          </a:bodyPr>
          <a:lstStyle/>
          <a:p>
            <a:r>
              <a:rPr lang="es-ES" sz="1400">
                <a:solidFill>
                  <a:srgbClr val="595959"/>
                </a:solidFill>
                <a:latin typeface="Helvetica" pitchFamily="34" charset="0"/>
                <a:cs typeface="Helvetica" pitchFamily="34" charset="0"/>
              </a:rPr>
              <a:t>Se trata de diversos lotes específicos de ayuda, que tratan de paliar las necesidades y las carencias de las familias más vulnerables en aspectos tan básicos como la alimentación infantil, la higiene de las personas o del hogar o el material escolar.</a:t>
            </a:r>
          </a:p>
          <a:p>
            <a:endParaRPr lang="es-ES" sz="1400">
              <a:solidFill>
                <a:srgbClr val="595959"/>
              </a:solidFill>
              <a:latin typeface="Helvetica" pitchFamily="34" charset="0"/>
              <a:cs typeface="Helvetica" pitchFamily="34" charset="0"/>
            </a:endParaRPr>
          </a:p>
          <a:p>
            <a:r>
              <a:rPr lang="es-ES" sz="1400">
                <a:solidFill>
                  <a:srgbClr val="595959"/>
                </a:solidFill>
                <a:latin typeface="Helvetica" pitchFamily="34" charset="0"/>
                <a:cs typeface="Helvetica" pitchFamily="34" charset="0"/>
              </a:rPr>
              <a:t>Los diferentes tipos de lotes de ayuda son los siguientes:</a:t>
            </a:r>
          </a:p>
          <a:p>
            <a:endParaRPr lang="es-ES" sz="1400">
              <a:solidFill>
                <a:srgbClr val="595959"/>
              </a:solidFill>
              <a:latin typeface="Helvetica" pitchFamily="34" charset="0"/>
              <a:cs typeface="Helvetica" pitchFamily="34" charset="0"/>
            </a:endParaRPr>
          </a:p>
          <a:p>
            <a:pPr>
              <a:buFont typeface="Arial" charset="0"/>
              <a:buChar char="•"/>
            </a:pPr>
            <a:r>
              <a:rPr lang="es-ES" sz="1400">
                <a:solidFill>
                  <a:srgbClr val="595959"/>
                </a:solidFill>
                <a:latin typeface="Helvetica" pitchFamily="34" charset="0"/>
                <a:cs typeface="Helvetica" pitchFamily="34" charset="0"/>
              </a:rPr>
              <a:t>Lotes de productos de alimentación para bebés (0-6 meses).</a:t>
            </a:r>
          </a:p>
          <a:p>
            <a:pPr>
              <a:buFont typeface="Arial" charset="0"/>
              <a:buChar char="•"/>
            </a:pPr>
            <a:r>
              <a:rPr lang="es-ES" sz="1400">
                <a:solidFill>
                  <a:srgbClr val="595959"/>
                </a:solidFill>
                <a:latin typeface="Helvetica" pitchFamily="34" charset="0"/>
                <a:cs typeface="Helvetica" pitchFamily="34" charset="0"/>
              </a:rPr>
              <a:t>Lotes de productos de alimentación para bebés (6-18 meses).</a:t>
            </a:r>
          </a:p>
          <a:p>
            <a:pPr>
              <a:buFont typeface="Arial" charset="0"/>
              <a:buChar char="•"/>
            </a:pPr>
            <a:r>
              <a:rPr lang="es-ES" sz="1400">
                <a:solidFill>
                  <a:srgbClr val="595959"/>
                </a:solidFill>
                <a:latin typeface="Helvetica" pitchFamily="34" charset="0"/>
                <a:cs typeface="Helvetica" pitchFamily="34" charset="0"/>
              </a:rPr>
              <a:t>Lotes de productos higiénicos para bebés.</a:t>
            </a:r>
          </a:p>
          <a:p>
            <a:pPr>
              <a:buFont typeface="Arial" charset="0"/>
              <a:buChar char="•"/>
            </a:pPr>
            <a:r>
              <a:rPr lang="es-ES" sz="1400">
                <a:solidFill>
                  <a:srgbClr val="595959"/>
                </a:solidFill>
                <a:latin typeface="Helvetica" pitchFamily="34" charset="0"/>
                <a:cs typeface="Helvetica" pitchFamily="34" charset="0"/>
              </a:rPr>
              <a:t>Lotes de productos higiénicos para adultos (hombre/mujer).</a:t>
            </a:r>
          </a:p>
          <a:p>
            <a:pPr>
              <a:buFont typeface="Arial" charset="0"/>
              <a:buChar char="•"/>
            </a:pPr>
            <a:r>
              <a:rPr lang="es-ES" sz="1400">
                <a:solidFill>
                  <a:srgbClr val="595959"/>
                </a:solidFill>
                <a:latin typeface="Helvetica" pitchFamily="34" charset="0"/>
                <a:cs typeface="Helvetica" pitchFamily="34" charset="0"/>
              </a:rPr>
              <a:t>Lotes de productos higiénicos para familias.</a:t>
            </a:r>
          </a:p>
          <a:p>
            <a:pPr>
              <a:buFont typeface="Arial" charset="0"/>
              <a:buChar char="•"/>
            </a:pPr>
            <a:r>
              <a:rPr lang="es-ES" sz="1400">
                <a:solidFill>
                  <a:srgbClr val="595959"/>
                </a:solidFill>
                <a:latin typeface="Helvetica" pitchFamily="34" charset="0"/>
                <a:cs typeface="Helvetica" pitchFamily="34" charset="0"/>
              </a:rPr>
              <a:t>Lotes de productos higiénicos para el hogar.</a:t>
            </a:r>
          </a:p>
          <a:p>
            <a:pPr>
              <a:buFont typeface="Arial" charset="0"/>
              <a:buChar char="•"/>
            </a:pPr>
            <a:r>
              <a:rPr lang="es-ES" sz="1400">
                <a:solidFill>
                  <a:srgbClr val="595959"/>
                </a:solidFill>
                <a:latin typeface="Helvetica" pitchFamily="34" charset="0"/>
                <a:cs typeface="Helvetica" pitchFamily="34" charset="0"/>
              </a:rPr>
              <a:t>Lotes de material escolar.</a:t>
            </a:r>
          </a:p>
          <a:p>
            <a:pPr>
              <a:spcAft>
                <a:spcPts val="100"/>
              </a:spcAft>
            </a:pPr>
            <a:endParaRPr lang="es-ES" sz="1400">
              <a:solidFill>
                <a:srgbClr val="595959"/>
              </a:solidFill>
              <a:latin typeface="Helvetica" pitchFamily="34" charset="0"/>
              <a:cs typeface="Helvetica" pitchFamily="34" charset="0"/>
            </a:endParaRPr>
          </a:p>
        </p:txBody>
      </p:sp>
      <p:sp>
        <p:nvSpPr>
          <p:cNvPr id="62468"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62469"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uadroTexto 10"/>
          <p:cNvSpPr txBox="1">
            <a:spLocks noChangeArrowheads="1"/>
          </p:cNvSpPr>
          <p:nvPr/>
        </p:nvSpPr>
        <p:spPr bwMode="auto">
          <a:xfrm>
            <a:off x="3846513" y="3017838"/>
            <a:ext cx="6059487" cy="461962"/>
          </a:xfrm>
          <a:prstGeom prst="rect">
            <a:avLst/>
          </a:prstGeom>
          <a:noFill/>
          <a:ln w="9525">
            <a:noFill/>
            <a:miter lim="800000"/>
            <a:headEnd/>
            <a:tailEnd/>
          </a:ln>
        </p:spPr>
        <p:txBody>
          <a:bodyPr>
            <a:spAutoFit/>
          </a:bodyPr>
          <a:lstStyle/>
          <a:p>
            <a:r>
              <a:rPr lang="es-ES_tradnl" sz="2400">
                <a:solidFill>
                  <a:schemeClr val="bg1"/>
                </a:solidFill>
                <a:latin typeface="Century Gothic" pitchFamily="34" charset="0"/>
                <a:cs typeface="Arial" charset="0"/>
              </a:rPr>
              <a:t>1. Justificación</a:t>
            </a:r>
          </a:p>
        </p:txBody>
      </p:sp>
      <p:sp>
        <p:nvSpPr>
          <p:cNvPr id="51202"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1203"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Justificación</a:t>
            </a: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2227" name="CuadroTexto 16"/>
          <p:cNvSpPr txBox="1">
            <a:spLocks noChangeArrowheads="1"/>
          </p:cNvSpPr>
          <p:nvPr/>
        </p:nvSpPr>
        <p:spPr bwMode="auto">
          <a:xfrm>
            <a:off x="1770063" y="2219325"/>
            <a:ext cx="7493000" cy="2487613"/>
          </a:xfrm>
          <a:prstGeom prst="rect">
            <a:avLst/>
          </a:prstGeom>
          <a:noFill/>
          <a:ln w="9525">
            <a:noFill/>
            <a:miter lim="800000"/>
            <a:headEnd/>
            <a:tailEnd/>
          </a:ln>
        </p:spPr>
        <p:txBody>
          <a:bodyPr lIns="108000">
            <a:spAutoFit/>
          </a:bodyPr>
          <a:lstStyle/>
          <a:p>
            <a:pPr>
              <a:spcAft>
                <a:spcPts val="100"/>
              </a:spcAft>
            </a:pPr>
            <a:r>
              <a:rPr lang="es-ES" sz="1400">
                <a:solidFill>
                  <a:srgbClr val="595959"/>
                </a:solidFill>
                <a:latin typeface="Helvetica" pitchFamily="34" charset="0"/>
                <a:cs typeface="Helvetica" pitchFamily="34" charset="0"/>
              </a:rPr>
              <a:t>En España, la desigualdad y la fragilidad social está creciendo e intensificándose con la crisis. El aumento del desempleo hace que población que antes se encontraba en situación normalizada, ahora se encuentre empobrecida, en la antesala de la exclusión social y compitiendo por obtener una protección social y unas ayudas sociales cada vez más escasas. Este mismo contexto es responsable de un empeoramiento de la situación de las personas que ya participaban en los programas de Intervención Social de Cruz Roja Española.</a:t>
            </a:r>
          </a:p>
          <a:p>
            <a:pPr>
              <a:spcAft>
                <a:spcPts val="100"/>
              </a:spcAft>
            </a:pPr>
            <a:endParaRPr lang="es-ES" sz="1400">
              <a:solidFill>
                <a:srgbClr val="595959"/>
              </a:solidFill>
              <a:latin typeface="Helvetica" pitchFamily="34" charset="0"/>
              <a:cs typeface="Helvetica" pitchFamily="34" charset="0"/>
            </a:endParaRPr>
          </a:p>
          <a:p>
            <a:pPr>
              <a:spcAft>
                <a:spcPts val="100"/>
              </a:spcAft>
            </a:pPr>
            <a:r>
              <a:rPr lang="es-ES" sz="1400">
                <a:solidFill>
                  <a:srgbClr val="595959"/>
                </a:solidFill>
                <a:latin typeface="Helvetica" pitchFamily="34" charset="0"/>
                <a:cs typeface="Helvetica" pitchFamily="34" charset="0"/>
              </a:rPr>
              <a:t>Ante esta situación, además de reforzar nuestros programas habituales de respuesta social, Cruz Roja ha desarrollado un esfuerzo cada vez mayor para ofrecer respuestas básicas de emergencia, como son los lotes de ayuda social.</a:t>
            </a:r>
          </a:p>
        </p:txBody>
      </p:sp>
      <p:sp>
        <p:nvSpPr>
          <p:cNvPr id="52228"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2229"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Justificación</a:t>
            </a: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770063" y="1751013"/>
            <a:ext cx="7493000" cy="4722812"/>
          </a:xfrm>
          <a:prstGeom prst="rect">
            <a:avLst/>
          </a:prstGeom>
          <a:noFill/>
        </p:spPr>
        <p:txBody>
          <a:bodyPr lIns="108000">
            <a:spAutoFit/>
          </a:bodyPr>
          <a:lstStyle/>
          <a:p>
            <a:pPr fontAlgn="auto">
              <a:spcBef>
                <a:spcPts val="0"/>
              </a:spcBef>
              <a:spcAft>
                <a:spcPts val="100"/>
              </a:spcAft>
              <a:defRPr/>
            </a:pPr>
            <a:r>
              <a:rPr lang="es-ES" sz="1400" dirty="0">
                <a:solidFill>
                  <a:srgbClr val="595959"/>
                </a:solidFill>
                <a:latin typeface="Helvetica"/>
                <a:cs typeface="Helvetica"/>
              </a:rPr>
              <a:t>Este aumento de la vulnerabilidad de muchas personas se refleja en los siguientes datos:</a:t>
            </a:r>
          </a:p>
          <a:p>
            <a:pPr fontAlgn="auto">
              <a:spcBef>
                <a:spcPts val="0"/>
              </a:spcBef>
              <a:spcAft>
                <a:spcPts val="100"/>
              </a:spcAft>
              <a:defRPr/>
            </a:pPr>
            <a:endParaRPr lang="es-ES" sz="1400" dirty="0">
              <a:solidFill>
                <a:srgbClr val="595959"/>
              </a:solidFill>
              <a:latin typeface="Helvetica"/>
              <a:cs typeface="Helvetica"/>
            </a:endParaRP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El 82% de la población atendida por Cruz Roja está por debajo del umbral de la pobreza (renta &lt;627,78 €/mes).</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1.728.400 hogares tiene a todos sus miembros en paro.</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En la población atendida por Cruz Roja, el 55,1% de los hogares se encuentran con todos sus miembros en paro.</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El número de parados de larga duración (más de un año) se ha multiplicado por siete desde el inicio de la crisis.</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La tasa de paro de la población que atiende Cruz Roja es del 64,18%.</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El 75% del colectivo atendido por Cruz Roja está en riesgo de pobreza y exclusión (indicador AROPE1).</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Un tercio de los hogares españoles tiene “dificultades serias” para llegar a fin de mes.</a:t>
            </a:r>
          </a:p>
          <a:p>
            <a:pPr marL="179388" indent="-179388" fontAlgn="auto">
              <a:spcBef>
                <a:spcPts val="0"/>
              </a:spcBef>
              <a:spcAft>
                <a:spcPts val="100"/>
              </a:spcAft>
              <a:buFont typeface="Arial" pitchFamily="34" charset="0"/>
              <a:buChar char="•"/>
              <a:defRPr/>
            </a:pPr>
            <a:r>
              <a:rPr lang="es-ES" sz="1400" dirty="0">
                <a:solidFill>
                  <a:srgbClr val="595959"/>
                </a:solidFill>
                <a:latin typeface="Helvetica"/>
                <a:cs typeface="Helvetica"/>
              </a:rPr>
              <a:t> Un 35,5% de las familias atendidas por Cruz Roja experimenta situaciones de privación material severa.</a:t>
            </a:r>
          </a:p>
          <a:p>
            <a:pPr marL="179388" indent="-179388" fontAlgn="auto">
              <a:spcBef>
                <a:spcPts val="0"/>
              </a:spcBef>
              <a:spcAft>
                <a:spcPts val="100"/>
              </a:spcAft>
              <a:buFont typeface="Arial" pitchFamily="34" charset="0"/>
              <a:buChar char="•"/>
              <a:defRPr/>
            </a:pPr>
            <a:endParaRPr lang="es-ES" sz="1400" dirty="0">
              <a:solidFill>
                <a:srgbClr val="595959"/>
              </a:solidFill>
              <a:latin typeface="Helvetica"/>
              <a:cs typeface="Helvetica"/>
            </a:endParaRPr>
          </a:p>
          <a:p>
            <a:pPr fontAlgn="auto">
              <a:spcBef>
                <a:spcPts val="0"/>
              </a:spcBef>
              <a:spcAft>
                <a:spcPts val="100"/>
              </a:spcAft>
              <a:defRPr/>
            </a:pPr>
            <a:r>
              <a:rPr lang="es-ES" sz="1400" dirty="0">
                <a:solidFill>
                  <a:srgbClr val="595959"/>
                </a:solidFill>
                <a:latin typeface="Helvetica"/>
                <a:cs typeface="Helvetica"/>
              </a:rPr>
              <a:t>Cada vez más, aparece la pobreza invisible: familias que viven con los abuelos, personas que no acuden a los servicios sociales por temor a perder la tutela de los hijos, al carecer de medios…</a:t>
            </a:r>
          </a:p>
          <a:p>
            <a:pPr fontAlgn="auto">
              <a:spcBef>
                <a:spcPts val="0"/>
              </a:spcBef>
              <a:spcAft>
                <a:spcPts val="100"/>
              </a:spcAft>
              <a:defRPr/>
            </a:pPr>
            <a:r>
              <a:rPr lang="es-ES" sz="800" dirty="0">
                <a:solidFill>
                  <a:srgbClr val="595959"/>
                </a:solidFill>
                <a:latin typeface="Helvetica"/>
                <a:cs typeface="Helvetica"/>
              </a:rPr>
              <a:t>1AROPE. Personas en riesgo de pobreza y exclusión. Consta de 3 componentes: Pobreza relativa, Privación material e Intensidad del desempleo en los hogares.</a:t>
            </a:r>
          </a:p>
          <a:p>
            <a:pPr fontAlgn="auto">
              <a:spcBef>
                <a:spcPts val="0"/>
              </a:spcBef>
              <a:spcAft>
                <a:spcPts val="100"/>
              </a:spcAft>
              <a:defRPr/>
            </a:pPr>
            <a:r>
              <a:rPr lang="es-ES" sz="800" dirty="0">
                <a:solidFill>
                  <a:srgbClr val="595959"/>
                </a:solidFill>
                <a:latin typeface="Helvetica"/>
                <a:cs typeface="Helvetica"/>
              </a:rPr>
              <a:t>Las personas se encuentran en riesgo de pobreza y exclusión (son población AROPE) cuando cumplen al menos una de las 3 condiciones anteriores.</a:t>
            </a:r>
          </a:p>
        </p:txBody>
      </p:sp>
      <p:sp>
        <p:nvSpPr>
          <p:cNvPr id="53252"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3253"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uadroTexto 10"/>
          <p:cNvSpPr txBox="1">
            <a:spLocks noChangeArrowheads="1"/>
          </p:cNvSpPr>
          <p:nvPr/>
        </p:nvSpPr>
        <p:spPr bwMode="auto">
          <a:xfrm>
            <a:off x="3846513" y="3017838"/>
            <a:ext cx="6059487" cy="461962"/>
          </a:xfrm>
          <a:prstGeom prst="rect">
            <a:avLst/>
          </a:prstGeom>
          <a:noFill/>
          <a:ln w="9525">
            <a:noFill/>
            <a:miter lim="800000"/>
            <a:headEnd/>
            <a:tailEnd/>
          </a:ln>
        </p:spPr>
        <p:txBody>
          <a:bodyPr>
            <a:spAutoFit/>
          </a:bodyPr>
          <a:lstStyle/>
          <a:p>
            <a:r>
              <a:rPr lang="es-ES_tradnl" sz="2400">
                <a:solidFill>
                  <a:schemeClr val="bg1"/>
                </a:solidFill>
                <a:latin typeface="Century Gothic" pitchFamily="34" charset="0"/>
                <a:cs typeface="Arial" charset="0"/>
              </a:rPr>
              <a:t>2. LLamamiento</a:t>
            </a:r>
          </a:p>
        </p:txBody>
      </p:sp>
      <p:sp>
        <p:nvSpPr>
          <p:cNvPr id="54274"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4275"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Llamamiento</a:t>
            </a: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5299" name="CuadroTexto 16"/>
          <p:cNvSpPr txBox="1">
            <a:spLocks noChangeArrowheads="1"/>
          </p:cNvSpPr>
          <p:nvPr/>
        </p:nvSpPr>
        <p:spPr bwMode="auto">
          <a:xfrm>
            <a:off x="1770063" y="1930400"/>
            <a:ext cx="7493000" cy="3806825"/>
          </a:xfrm>
          <a:prstGeom prst="rect">
            <a:avLst/>
          </a:prstGeom>
          <a:noFill/>
          <a:ln w="9525">
            <a:noFill/>
            <a:miter lim="800000"/>
            <a:headEnd/>
            <a:tailEnd/>
          </a:ln>
        </p:spPr>
        <p:txBody>
          <a:bodyPr lIns="108000">
            <a:spAutoFit/>
          </a:bodyPr>
          <a:lstStyle/>
          <a:p>
            <a:pPr>
              <a:spcAft>
                <a:spcPts val="100"/>
              </a:spcAft>
            </a:pPr>
            <a:r>
              <a:rPr lang="es-ES" sz="1400">
                <a:solidFill>
                  <a:srgbClr val="595959"/>
                </a:solidFill>
                <a:latin typeface="Helvetica" pitchFamily="34" charset="0"/>
                <a:cs typeface="Helvetica" pitchFamily="34" charset="0"/>
              </a:rPr>
              <a:t>Con el llamamiento de apoyo realizado por Cruz Roja Española para atender a personas en situación de extrema vulnerabilidad, se ha estimado que sería necesario recaudar un total 30.500.000 € para poder ayudar a 300.000 nuevas personas (100.000 más el primer año y 200.000 más el segundo) a través de Cruz Roja Española en el ámbito social y empleo, durante 2012 y 2013. </a:t>
            </a:r>
          </a:p>
          <a:p>
            <a:pPr>
              <a:spcAft>
                <a:spcPts val="100"/>
              </a:spcAft>
            </a:pPr>
            <a:endParaRPr lang="es-ES" sz="1400">
              <a:solidFill>
                <a:srgbClr val="595959"/>
              </a:solidFill>
              <a:latin typeface="Helvetica" pitchFamily="34" charset="0"/>
              <a:cs typeface="Helvetica" pitchFamily="34" charset="0"/>
            </a:endParaRPr>
          </a:p>
          <a:p>
            <a:pPr>
              <a:spcAft>
                <a:spcPts val="100"/>
              </a:spcAft>
            </a:pPr>
            <a:r>
              <a:rPr lang="es-ES" sz="1400">
                <a:solidFill>
                  <a:srgbClr val="595959"/>
                </a:solidFill>
                <a:latin typeface="Helvetica" pitchFamily="34" charset="0"/>
                <a:cs typeface="Helvetica" pitchFamily="34" charset="0"/>
              </a:rPr>
              <a:t>Se pretende atender a las personas en situación de extrema vulnerabilidad, especialmente familias con todos sus miembros en paro, niños/as que viven en hogares pobres, personas mayores con responsabilidades/cargas familiares o en situación de extrema vulnerabilidad, personas paradas en desempleo de larga duración, personas sin hogar y jóvenes en paro.</a:t>
            </a:r>
          </a:p>
          <a:p>
            <a:pPr>
              <a:spcAft>
                <a:spcPts val="100"/>
              </a:spcAft>
            </a:pPr>
            <a:endParaRPr lang="es-ES" sz="1400">
              <a:solidFill>
                <a:srgbClr val="595959"/>
              </a:solidFill>
              <a:latin typeface="Helvetica" pitchFamily="34" charset="0"/>
              <a:cs typeface="Helvetica" pitchFamily="34" charset="0"/>
            </a:endParaRPr>
          </a:p>
          <a:p>
            <a:pPr>
              <a:spcAft>
                <a:spcPts val="100"/>
              </a:spcAft>
            </a:pPr>
            <a:r>
              <a:rPr lang="es-ES" sz="1400">
                <a:solidFill>
                  <a:srgbClr val="595959"/>
                </a:solidFill>
                <a:latin typeface="Helvetica" pitchFamily="34" charset="0"/>
                <a:cs typeface="Helvetica" pitchFamily="34" charset="0"/>
              </a:rPr>
              <a:t>Se ofrecerá a las personas, respuestas integrales aprovechando la coordinación de sus planes de intervención social y empleo, de tal modo que apoyándoles en sus situaciones de emergencia social se esté facilitando a las personas posicionarse en mejores condiciones para afrontar o mantener su compromiso de desarrollo personal y los itinerarios de inclusión social y la mejora de sus oportunidades laborales que paralelamente les acompañamos a construir.</a:t>
            </a:r>
          </a:p>
        </p:txBody>
      </p:sp>
      <p:sp>
        <p:nvSpPr>
          <p:cNvPr id="55300"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5301"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uadroTexto 10"/>
          <p:cNvSpPr txBox="1">
            <a:spLocks noChangeArrowheads="1"/>
          </p:cNvSpPr>
          <p:nvPr/>
        </p:nvSpPr>
        <p:spPr bwMode="auto">
          <a:xfrm>
            <a:off x="3846513" y="3017838"/>
            <a:ext cx="6059487" cy="461962"/>
          </a:xfrm>
          <a:prstGeom prst="rect">
            <a:avLst/>
          </a:prstGeom>
          <a:noFill/>
          <a:ln w="9525">
            <a:noFill/>
            <a:miter lim="800000"/>
            <a:headEnd/>
            <a:tailEnd/>
          </a:ln>
        </p:spPr>
        <p:txBody>
          <a:bodyPr>
            <a:spAutoFit/>
          </a:bodyPr>
          <a:lstStyle/>
          <a:p>
            <a:r>
              <a:rPr lang="es-ES_tradnl" sz="2400">
                <a:solidFill>
                  <a:schemeClr val="bg1"/>
                </a:solidFill>
                <a:latin typeface="Century Gothic" pitchFamily="34" charset="0"/>
                <a:cs typeface="Arial" charset="0"/>
              </a:rPr>
              <a:t>3. Objetivo</a:t>
            </a:r>
          </a:p>
        </p:txBody>
      </p:sp>
      <p:sp>
        <p:nvSpPr>
          <p:cNvPr id="56322"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6323"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Objetivo</a:t>
            </a:r>
          </a:p>
        </p:txBody>
      </p:sp>
      <p:sp>
        <p:nvSpPr>
          <p:cNvPr id="12" name="CuadroTexto 11"/>
          <p:cNvSpPr txBox="1"/>
          <p:nvPr/>
        </p:nvSpPr>
        <p:spPr>
          <a:xfrm>
            <a:off x="1744663" y="1058863"/>
            <a:ext cx="7145337" cy="400050"/>
          </a:xfrm>
          <a:prstGeom prst="rect">
            <a:avLst/>
          </a:prstGeom>
          <a:noFill/>
        </p:spPr>
        <p:txBody>
          <a:bodyPr>
            <a:spAutoFit/>
          </a:bodyPr>
          <a:lstStyle/>
          <a:p>
            <a:pPr fontAlgn="auto">
              <a:spcBef>
                <a:spcPts val="0"/>
              </a:spcBef>
              <a:spcAft>
                <a:spcPts val="0"/>
              </a:spcAft>
              <a:defRPr/>
            </a:pPr>
            <a:r>
              <a:rPr lang="es-ES_tradnl" sz="2000" dirty="0">
                <a:solidFill>
                  <a:schemeClr val="bg1">
                    <a:lumMod val="65000"/>
                  </a:schemeClr>
                </a:solidFill>
                <a:latin typeface="Arial"/>
                <a:cs typeface="Arial"/>
              </a:rPr>
              <a:t>Objetivo General</a:t>
            </a:r>
            <a:endParaRPr lang="es-ES_tradnl" sz="2000" dirty="0">
              <a:solidFill>
                <a:schemeClr val="bg1">
                  <a:lumMod val="65000"/>
                </a:schemeClr>
              </a:solidFill>
              <a:latin typeface="Arial"/>
              <a:cs typeface="Arial"/>
            </a:endParaRP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7348" name="CuadroTexto 16"/>
          <p:cNvSpPr txBox="1">
            <a:spLocks noChangeArrowheads="1"/>
          </p:cNvSpPr>
          <p:nvPr/>
        </p:nvSpPr>
        <p:spPr bwMode="auto">
          <a:xfrm>
            <a:off x="1770063" y="2219325"/>
            <a:ext cx="7493000" cy="534988"/>
          </a:xfrm>
          <a:prstGeom prst="rect">
            <a:avLst/>
          </a:prstGeom>
          <a:noFill/>
          <a:ln w="9525">
            <a:noFill/>
            <a:miter lim="800000"/>
            <a:headEnd/>
            <a:tailEnd/>
          </a:ln>
        </p:spPr>
        <p:txBody>
          <a:bodyPr lIns="108000">
            <a:spAutoFit/>
          </a:bodyPr>
          <a:lstStyle/>
          <a:p>
            <a:pPr>
              <a:spcAft>
                <a:spcPts val="100"/>
              </a:spcAft>
            </a:pPr>
            <a:r>
              <a:rPr lang="es-ES" sz="1400">
                <a:solidFill>
                  <a:srgbClr val="595959"/>
                </a:solidFill>
                <a:latin typeface="Helvetica" pitchFamily="34" charset="0"/>
                <a:cs typeface="Helvetica" pitchFamily="34" charset="0"/>
              </a:rPr>
              <a:t>Mejorar las condiciones de vida de las personas en situación de extrema vulnerabilidad durante la crisis.</a:t>
            </a:r>
          </a:p>
        </p:txBody>
      </p:sp>
      <p:sp>
        <p:nvSpPr>
          <p:cNvPr id="57349"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7350"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uadroTexto 10"/>
          <p:cNvSpPr txBox="1">
            <a:spLocks noChangeArrowheads="1"/>
          </p:cNvSpPr>
          <p:nvPr/>
        </p:nvSpPr>
        <p:spPr bwMode="auto">
          <a:xfrm>
            <a:off x="1760538" y="846138"/>
            <a:ext cx="4851400" cy="339725"/>
          </a:xfrm>
          <a:prstGeom prst="rect">
            <a:avLst/>
          </a:prstGeom>
          <a:noFill/>
          <a:ln w="9525">
            <a:noFill/>
            <a:miter lim="800000"/>
            <a:headEnd/>
            <a:tailEnd/>
          </a:ln>
        </p:spPr>
        <p:txBody>
          <a:bodyPr>
            <a:spAutoFit/>
          </a:bodyPr>
          <a:lstStyle/>
          <a:p>
            <a:r>
              <a:rPr lang="es-ES_tradnl" sz="1600">
                <a:solidFill>
                  <a:srgbClr val="D50200"/>
                </a:solidFill>
                <a:cs typeface="Arial" charset="0"/>
              </a:rPr>
              <a:t>Objetivo</a:t>
            </a:r>
          </a:p>
        </p:txBody>
      </p:sp>
      <p:sp>
        <p:nvSpPr>
          <p:cNvPr id="12" name="CuadroTexto 11"/>
          <p:cNvSpPr txBox="1"/>
          <p:nvPr/>
        </p:nvSpPr>
        <p:spPr>
          <a:xfrm>
            <a:off x="1744663" y="1058863"/>
            <a:ext cx="7145337" cy="400050"/>
          </a:xfrm>
          <a:prstGeom prst="rect">
            <a:avLst/>
          </a:prstGeom>
          <a:noFill/>
        </p:spPr>
        <p:txBody>
          <a:bodyPr>
            <a:spAutoFit/>
          </a:bodyPr>
          <a:lstStyle/>
          <a:p>
            <a:pPr fontAlgn="auto">
              <a:spcBef>
                <a:spcPts val="0"/>
              </a:spcBef>
              <a:spcAft>
                <a:spcPts val="0"/>
              </a:spcAft>
              <a:defRPr/>
            </a:pPr>
            <a:r>
              <a:rPr lang="es-ES_tradnl" sz="2000" dirty="0">
                <a:solidFill>
                  <a:schemeClr val="bg1">
                    <a:lumMod val="65000"/>
                  </a:schemeClr>
                </a:solidFill>
                <a:latin typeface="Arial"/>
                <a:cs typeface="Arial"/>
              </a:rPr>
              <a:t>Objetivos Específicos</a:t>
            </a:r>
            <a:endParaRPr lang="es-ES_tradnl" sz="2000" dirty="0">
              <a:solidFill>
                <a:schemeClr val="bg1">
                  <a:lumMod val="65000"/>
                </a:schemeClr>
              </a:solidFill>
              <a:latin typeface="Arial"/>
              <a:cs typeface="Arial"/>
            </a:endParaRPr>
          </a:p>
        </p:txBody>
      </p:sp>
      <p:cxnSp>
        <p:nvCxnSpPr>
          <p:cNvPr id="14" name="Conector recto 13"/>
          <p:cNvCxnSpPr/>
          <p:nvPr/>
        </p:nvCxnSpPr>
        <p:spPr>
          <a:xfrm>
            <a:off x="1862138" y="1676400"/>
            <a:ext cx="6545262"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8372" name="CuadroTexto 16"/>
          <p:cNvSpPr txBox="1">
            <a:spLocks noChangeArrowheads="1"/>
          </p:cNvSpPr>
          <p:nvPr/>
        </p:nvSpPr>
        <p:spPr bwMode="auto">
          <a:xfrm>
            <a:off x="1770063" y="2219325"/>
            <a:ext cx="7493000" cy="2982913"/>
          </a:xfrm>
          <a:prstGeom prst="rect">
            <a:avLst/>
          </a:prstGeom>
          <a:noFill/>
          <a:ln w="9525">
            <a:noFill/>
            <a:miter lim="800000"/>
            <a:headEnd/>
            <a:tailEnd/>
          </a:ln>
        </p:spPr>
        <p:txBody>
          <a:bodyPr lIns="108000">
            <a:spAutoFit/>
          </a:bodyPr>
          <a:lstStyle/>
          <a:p>
            <a:pPr marL="179388" indent="-179388">
              <a:spcAft>
                <a:spcPts val="100"/>
              </a:spcAft>
              <a:buFont typeface="Arial" charset="0"/>
              <a:buChar char="•"/>
            </a:pPr>
            <a:r>
              <a:rPr lang="es-ES" sz="1400">
                <a:solidFill>
                  <a:srgbClr val="595959"/>
                </a:solidFill>
                <a:latin typeface="Helvetica" pitchFamily="34" charset="0"/>
                <a:cs typeface="Helvetica" pitchFamily="34" charset="0"/>
              </a:rPr>
              <a:t>Facilitar el acceso a la alimentación de personas en situación de extrema vulnerabilidad.</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Facilitar el acceso a la escolaridad en su etapa obligatoria y el éxito escolar de los en dificultad social.</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Facilitar que las personas más vulnerables mantengan unas condiciones de habitabilidad e higiene saludables.</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Facilitar la cobertura de necesidades extremas relacionadas con la vivienda.</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Facilitar a personas sin hogar el acceso a la alimentación y a unas condiciones de higiene personal saludables.</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Mejorar la empleabilidad y las oportunidades laborales de jóvenes en riesgo de exclusión.</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Orientar y asesorar en la búsqueda de empleo a personas desempleadas y familias en paro.</a:t>
            </a:r>
          </a:p>
          <a:p>
            <a:pPr marL="179388" indent="-179388">
              <a:spcAft>
                <a:spcPts val="100"/>
              </a:spcAft>
              <a:buFont typeface="Arial" charset="0"/>
              <a:buChar char="•"/>
            </a:pPr>
            <a:r>
              <a:rPr lang="es-ES" sz="1400">
                <a:solidFill>
                  <a:srgbClr val="595959"/>
                </a:solidFill>
                <a:latin typeface="Helvetica" pitchFamily="34" charset="0"/>
                <a:cs typeface="Helvetica" pitchFamily="34" charset="0"/>
              </a:rPr>
              <a:t>Formar y capacitar a los parados con baja cualificación o que necesiten recualificarse en nuevos oficios.</a:t>
            </a:r>
          </a:p>
        </p:txBody>
      </p:sp>
      <p:sp>
        <p:nvSpPr>
          <p:cNvPr id="58373" name="CuadroTexto 7"/>
          <p:cNvSpPr txBox="1">
            <a:spLocks noChangeArrowheads="1"/>
          </p:cNvSpPr>
          <p:nvPr/>
        </p:nvSpPr>
        <p:spPr bwMode="auto">
          <a:xfrm>
            <a:off x="2417763" y="6159500"/>
            <a:ext cx="3162300" cy="261938"/>
          </a:xfrm>
          <a:prstGeom prst="rect">
            <a:avLst/>
          </a:prstGeom>
          <a:noFill/>
          <a:ln w="9525">
            <a:noFill/>
            <a:miter lim="800000"/>
            <a:headEnd/>
            <a:tailEnd/>
          </a:ln>
        </p:spPr>
        <p:txBody>
          <a:bodyPr>
            <a:spAutoFit/>
          </a:bodyPr>
          <a:lstStyle/>
          <a:p>
            <a:r>
              <a:rPr lang="es-ES" sz="1100">
                <a:solidFill>
                  <a:schemeClr val="bg1"/>
                </a:solidFill>
                <a:latin typeface="Century Gothic" pitchFamily="34" charset="0"/>
                <a:cs typeface="Arial" charset="0"/>
              </a:rPr>
              <a:t>Crece: Infancia y Juventud</a:t>
            </a:r>
            <a:endParaRPr lang="es-ES_tradnl" sz="1100">
              <a:solidFill>
                <a:schemeClr val="bg1"/>
              </a:solidFill>
              <a:latin typeface="Century Gothic" pitchFamily="34" charset="0"/>
              <a:cs typeface="Arial" charset="0"/>
            </a:endParaRPr>
          </a:p>
        </p:txBody>
      </p:sp>
      <p:sp>
        <p:nvSpPr>
          <p:cNvPr id="58374" name="CuadroTexto 8"/>
          <p:cNvSpPr txBox="1">
            <a:spLocks noChangeArrowheads="1"/>
          </p:cNvSpPr>
          <p:nvPr/>
        </p:nvSpPr>
        <p:spPr bwMode="auto">
          <a:xfrm>
            <a:off x="2417763" y="6334125"/>
            <a:ext cx="5692775" cy="306388"/>
          </a:xfrm>
          <a:prstGeom prst="rect">
            <a:avLst/>
          </a:prstGeom>
          <a:noFill/>
          <a:ln w="9525">
            <a:noFill/>
            <a:miter lim="800000"/>
            <a:headEnd/>
            <a:tailEnd/>
          </a:ln>
        </p:spPr>
        <p:txBody>
          <a:bodyPr>
            <a:spAutoFit/>
          </a:bodyPr>
          <a:lstStyle/>
          <a:p>
            <a:r>
              <a:rPr lang="es-ES" sz="1400">
                <a:solidFill>
                  <a:schemeClr val="bg1"/>
                </a:solidFill>
                <a:latin typeface="Century Gothic" pitchFamily="34" charset="0"/>
                <a:cs typeface="Arial" charset="0"/>
              </a:rPr>
              <a:t>Lotes de ayuda familiar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985</Words>
  <Application>Microsoft Office PowerPoint</Application>
  <PresentationFormat>A4 (210 x 297 mm)</PresentationFormat>
  <Paragraphs>92</Paragraphs>
  <Slides>13</Slides>
  <Notes>0</Notes>
  <HiddenSlides>0</HiddenSlides>
  <MMClips>0</MMClips>
  <ScaleCrop>false</ScaleCrop>
  <HeadingPairs>
    <vt:vector size="6" baseType="variant">
      <vt:variant>
        <vt:lpstr>Fuentes usadas</vt:lpstr>
      </vt:variant>
      <vt:variant>
        <vt:i4>4</vt:i4>
      </vt:variant>
      <vt:variant>
        <vt:lpstr>Plantilla de diseño</vt:lpstr>
      </vt:variant>
      <vt:variant>
        <vt:i4>19</vt:i4>
      </vt:variant>
      <vt:variant>
        <vt:lpstr>Títulos de diapositiva</vt:lpstr>
      </vt:variant>
      <vt:variant>
        <vt:i4>13</vt:i4>
      </vt:variant>
    </vt:vector>
  </HeadingPairs>
  <TitlesOfParts>
    <vt:vector size="36" baseType="lpstr">
      <vt:lpstr>Calibri</vt:lpstr>
      <vt:lpstr>Arial</vt:lpstr>
      <vt:lpstr>Helvetica</vt:lpstr>
      <vt:lpstr>Century Gothic</vt:lpstr>
      <vt:lpstr>Diseño personalizado</vt:lpstr>
      <vt:lpstr>Tema de Office</vt:lpstr>
      <vt:lpstr>1_Tema de Office</vt:lpstr>
      <vt:lpstr>1_Diseño personalizado</vt:lpstr>
      <vt:lpstr>Diseño personalizado</vt:lpstr>
      <vt:lpstr>Tema de Office</vt:lpstr>
      <vt:lpstr>Tema de Office</vt:lpstr>
      <vt:lpstr>1_Tema de Office</vt:lpstr>
      <vt:lpstr>1_Tema de Office</vt:lpstr>
      <vt:lpstr>1_Tema de Office</vt:lpstr>
      <vt:lpstr>1_Tema de Office</vt:lpstr>
      <vt:lpstr>1_Tema de Office</vt:lpstr>
      <vt:lpstr>1_Tema de Office</vt:lpstr>
      <vt:lpstr>1_Tema de Office</vt:lpstr>
      <vt:lpstr>1_Tema de Office</vt:lpstr>
      <vt:lpstr>1_Tema de Office</vt:lpstr>
      <vt:lpstr>1_Tema de Office</vt:lpstr>
      <vt:lpstr>1_Tema de Office</vt:lpstr>
      <vt:lpstr>1_Diseño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CASITA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josu rebollo</dc:creator>
  <cp:lastModifiedBy>Cruz Roja</cp:lastModifiedBy>
  <cp:revision>28</cp:revision>
  <dcterms:created xsi:type="dcterms:W3CDTF">2012-04-15T16:50:21Z</dcterms:created>
  <dcterms:modified xsi:type="dcterms:W3CDTF">2012-11-14T09:20:09Z</dcterms:modified>
</cp:coreProperties>
</file>